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48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D2E01B-BDFB-404F-9E42-3BD98F3221E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A9FE69-7A93-48BF-8A27-593DECD1FCB2}">
      <dgm:prSet phldrT="[Texte]"/>
      <dgm:spPr/>
      <dgm:t>
        <a:bodyPr/>
        <a:lstStyle/>
        <a:p>
          <a:r>
            <a:rPr lang="fr-FR" dirty="0" smtClean="0"/>
            <a:t>Deux décrets et deux arrêtés du 2 août 2010</a:t>
          </a:r>
          <a:endParaRPr lang="fr-FR" dirty="0"/>
        </a:p>
      </dgm:t>
    </dgm:pt>
    <dgm:pt modelId="{1DF209BC-1352-463B-9C2D-16B76E51C912}" type="parTrans" cxnId="{11F8D61A-C827-463C-8949-F790D0588C21}">
      <dgm:prSet/>
      <dgm:spPr/>
      <dgm:t>
        <a:bodyPr/>
        <a:lstStyle/>
        <a:p>
          <a:endParaRPr lang="fr-FR"/>
        </a:p>
      </dgm:t>
    </dgm:pt>
    <dgm:pt modelId="{84EBFDF9-CF92-4575-97FD-8D589DBCBE78}" type="sibTrans" cxnId="{11F8D61A-C827-463C-8949-F790D0588C21}">
      <dgm:prSet/>
      <dgm:spPr/>
      <dgm:t>
        <a:bodyPr/>
        <a:lstStyle/>
        <a:p>
          <a:endParaRPr lang="fr-FR"/>
        </a:p>
      </dgm:t>
    </dgm:pt>
    <dgm:pt modelId="{7A549321-7303-4D37-93CE-C5C76169FD6E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smtClean="0"/>
            <a:t>Arrêté du 14 janvier 2015</a:t>
          </a:r>
          <a:endParaRPr lang="fr-FR" dirty="0"/>
        </a:p>
      </dgm:t>
    </dgm:pt>
    <dgm:pt modelId="{D0BF3DBA-4A80-4CA7-A36B-8FE1CDF8DA44}" type="parTrans" cxnId="{63C2BE56-9FA5-4358-989B-5D34C7060A59}">
      <dgm:prSet/>
      <dgm:spPr/>
      <dgm:t>
        <a:bodyPr/>
        <a:lstStyle/>
        <a:p>
          <a:endParaRPr lang="fr-FR"/>
        </a:p>
      </dgm:t>
    </dgm:pt>
    <dgm:pt modelId="{6F590F0E-44C8-42FE-A58C-0EA17D692E33}" type="sibTrans" cxnId="{63C2BE56-9FA5-4358-989B-5D34C7060A59}">
      <dgm:prSet/>
      <dgm:spPr/>
      <dgm:t>
        <a:bodyPr/>
        <a:lstStyle/>
        <a:p>
          <a:endParaRPr lang="fr-FR"/>
        </a:p>
      </dgm:t>
    </dgm:pt>
    <dgm:pt modelId="{6841AB6C-A474-43C9-BFD4-C70A59C7ECB9}">
      <dgm:prSet phldrT="[Texte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fr-FR" b="1" i="1" dirty="0" smtClean="0">
              <a:solidFill>
                <a:srgbClr val="0070C0"/>
              </a:solidFill>
            </a:rPr>
            <a:t>Tout programme ETP mise en œuvre doit faire l’objet d’une autorisation</a:t>
          </a:r>
          <a:endParaRPr lang="fr-FR" b="1" i="1" dirty="0">
            <a:solidFill>
              <a:srgbClr val="0070C0"/>
            </a:solidFill>
          </a:endParaRPr>
        </a:p>
      </dgm:t>
    </dgm:pt>
    <dgm:pt modelId="{15A62B5A-76C6-4653-B4D5-E3AB3C088860}" type="parTrans" cxnId="{1B3F3BB3-0415-4E7A-A920-6CF3B1070667}">
      <dgm:prSet/>
      <dgm:spPr/>
      <dgm:t>
        <a:bodyPr/>
        <a:lstStyle/>
        <a:p>
          <a:endParaRPr lang="fr-FR"/>
        </a:p>
      </dgm:t>
    </dgm:pt>
    <dgm:pt modelId="{B15F723F-1CC7-4FEB-BCA2-58EFD9CE0BCC}" type="sibTrans" cxnId="{1B3F3BB3-0415-4E7A-A920-6CF3B1070667}">
      <dgm:prSet/>
      <dgm:spPr/>
      <dgm:t>
        <a:bodyPr/>
        <a:lstStyle/>
        <a:p>
          <a:endParaRPr lang="fr-FR"/>
        </a:p>
      </dgm:t>
    </dgm:pt>
    <dgm:pt modelId="{30F447FC-7DDF-4160-8DE6-FA77BA2FC366}">
      <dgm:prSet phldrT="[Texte]"/>
      <dgm:spPr>
        <a:solidFill>
          <a:schemeClr val="accent1"/>
        </a:solidFill>
      </dgm:spPr>
      <dgm:t>
        <a:bodyPr/>
        <a:lstStyle/>
        <a:p>
          <a:r>
            <a:rPr lang="fr-FR" dirty="0" smtClean="0"/>
            <a:t>Conformité aux cahiers des charges</a:t>
          </a:r>
          <a:endParaRPr lang="fr-FR" dirty="0"/>
        </a:p>
      </dgm:t>
    </dgm:pt>
    <dgm:pt modelId="{8D2A9C84-E675-4B22-B8D8-BAD26BEEBDEC}" type="parTrans" cxnId="{11B1607F-9BBC-46D5-9045-31BD4FB0909A}">
      <dgm:prSet/>
      <dgm:spPr/>
      <dgm:t>
        <a:bodyPr/>
        <a:lstStyle/>
        <a:p>
          <a:endParaRPr lang="fr-FR"/>
        </a:p>
      </dgm:t>
    </dgm:pt>
    <dgm:pt modelId="{51C0802F-1026-4BF0-AA92-FA7F985ECAA3}" type="sibTrans" cxnId="{11B1607F-9BBC-46D5-9045-31BD4FB0909A}">
      <dgm:prSet/>
      <dgm:spPr/>
      <dgm:t>
        <a:bodyPr/>
        <a:lstStyle/>
        <a:p>
          <a:endParaRPr lang="fr-FR"/>
        </a:p>
      </dgm:t>
    </dgm:pt>
    <dgm:pt modelId="{D88C5DEB-BC9B-477C-8267-D474BB2FE00F}" type="pres">
      <dgm:prSet presAssocID="{72D2E01B-BDFB-404F-9E42-3BD98F3221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4568156-11FB-4C01-9E3C-CC5E726AD581}" type="pres">
      <dgm:prSet presAssocID="{E4A9FE69-7A93-48BF-8A27-593DECD1FCB2}" presName="node" presStyleLbl="node1" presStyleIdx="0" presStyleCnt="4" custLinFactNeighborY="-6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88A677-1F20-4DF3-B7D4-24CDCF255334}" type="pres">
      <dgm:prSet presAssocID="{84EBFDF9-CF92-4575-97FD-8D589DBCBE78}" presName="sibTrans" presStyleCnt="0"/>
      <dgm:spPr/>
    </dgm:pt>
    <dgm:pt modelId="{B0D6B370-0D12-4036-B38B-4E65A13D73BB}" type="pres">
      <dgm:prSet presAssocID="{7A549321-7303-4D37-93CE-C5C76169FD6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851367-E770-4DAA-B08E-94F2A2A75164}" type="pres">
      <dgm:prSet presAssocID="{6F590F0E-44C8-42FE-A58C-0EA17D692E33}" presName="sibTrans" presStyleCnt="0"/>
      <dgm:spPr/>
    </dgm:pt>
    <dgm:pt modelId="{2D73AB92-9BB9-48D2-9E18-6C9DB1969B53}" type="pres">
      <dgm:prSet presAssocID="{6841AB6C-A474-43C9-BFD4-C70A59C7ECB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76234C-686C-41E9-ABD9-C9D96B509879}" type="pres">
      <dgm:prSet presAssocID="{B15F723F-1CC7-4FEB-BCA2-58EFD9CE0BCC}" presName="sibTrans" presStyleCnt="0"/>
      <dgm:spPr/>
    </dgm:pt>
    <dgm:pt modelId="{A0E5DF39-F38E-4B70-A9F6-A7A04EB64731}" type="pres">
      <dgm:prSet presAssocID="{30F447FC-7DDF-4160-8DE6-FA77BA2FC3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1B1607F-9BBC-46D5-9045-31BD4FB0909A}" srcId="{72D2E01B-BDFB-404F-9E42-3BD98F3221E5}" destId="{30F447FC-7DDF-4160-8DE6-FA77BA2FC366}" srcOrd="3" destOrd="0" parTransId="{8D2A9C84-E675-4B22-B8D8-BAD26BEEBDEC}" sibTransId="{51C0802F-1026-4BF0-AA92-FA7F985ECAA3}"/>
    <dgm:cxn modelId="{25D28C51-A604-42F9-B21C-DAFCE43B08CB}" type="presOf" srcId="{72D2E01B-BDFB-404F-9E42-3BD98F3221E5}" destId="{D88C5DEB-BC9B-477C-8267-D474BB2FE00F}" srcOrd="0" destOrd="0" presId="urn:microsoft.com/office/officeart/2005/8/layout/default#1"/>
    <dgm:cxn modelId="{36A32228-E768-4911-A22D-9920DDD0C1D7}" type="presOf" srcId="{E4A9FE69-7A93-48BF-8A27-593DECD1FCB2}" destId="{F4568156-11FB-4C01-9E3C-CC5E726AD581}" srcOrd="0" destOrd="0" presId="urn:microsoft.com/office/officeart/2005/8/layout/default#1"/>
    <dgm:cxn modelId="{CE4F0EFA-583A-4CAB-8183-B2BE0A358A72}" type="presOf" srcId="{6841AB6C-A474-43C9-BFD4-C70A59C7ECB9}" destId="{2D73AB92-9BB9-48D2-9E18-6C9DB1969B53}" srcOrd="0" destOrd="0" presId="urn:microsoft.com/office/officeart/2005/8/layout/default#1"/>
    <dgm:cxn modelId="{11F8D61A-C827-463C-8949-F790D0588C21}" srcId="{72D2E01B-BDFB-404F-9E42-3BD98F3221E5}" destId="{E4A9FE69-7A93-48BF-8A27-593DECD1FCB2}" srcOrd="0" destOrd="0" parTransId="{1DF209BC-1352-463B-9C2D-16B76E51C912}" sibTransId="{84EBFDF9-CF92-4575-97FD-8D589DBCBE78}"/>
    <dgm:cxn modelId="{D2EDC9EE-19EC-4672-B575-CCAB254EB4EF}" type="presOf" srcId="{7A549321-7303-4D37-93CE-C5C76169FD6E}" destId="{B0D6B370-0D12-4036-B38B-4E65A13D73BB}" srcOrd="0" destOrd="0" presId="urn:microsoft.com/office/officeart/2005/8/layout/default#1"/>
    <dgm:cxn modelId="{63C2BE56-9FA5-4358-989B-5D34C7060A59}" srcId="{72D2E01B-BDFB-404F-9E42-3BD98F3221E5}" destId="{7A549321-7303-4D37-93CE-C5C76169FD6E}" srcOrd="1" destOrd="0" parTransId="{D0BF3DBA-4A80-4CA7-A36B-8FE1CDF8DA44}" sibTransId="{6F590F0E-44C8-42FE-A58C-0EA17D692E33}"/>
    <dgm:cxn modelId="{96DB1C63-C258-4C19-A67A-F2E0FF1F2B86}" type="presOf" srcId="{30F447FC-7DDF-4160-8DE6-FA77BA2FC366}" destId="{A0E5DF39-F38E-4B70-A9F6-A7A04EB64731}" srcOrd="0" destOrd="0" presId="urn:microsoft.com/office/officeart/2005/8/layout/default#1"/>
    <dgm:cxn modelId="{1B3F3BB3-0415-4E7A-A920-6CF3B1070667}" srcId="{72D2E01B-BDFB-404F-9E42-3BD98F3221E5}" destId="{6841AB6C-A474-43C9-BFD4-C70A59C7ECB9}" srcOrd="2" destOrd="0" parTransId="{15A62B5A-76C6-4653-B4D5-E3AB3C088860}" sibTransId="{B15F723F-1CC7-4FEB-BCA2-58EFD9CE0BCC}"/>
    <dgm:cxn modelId="{8573C6C8-521C-4D61-A000-49D6810D871E}" type="presParOf" srcId="{D88C5DEB-BC9B-477C-8267-D474BB2FE00F}" destId="{F4568156-11FB-4C01-9E3C-CC5E726AD581}" srcOrd="0" destOrd="0" presId="urn:microsoft.com/office/officeart/2005/8/layout/default#1"/>
    <dgm:cxn modelId="{DD31B119-0BAD-4573-9805-A4CDD06BFC77}" type="presParOf" srcId="{D88C5DEB-BC9B-477C-8267-D474BB2FE00F}" destId="{F788A677-1F20-4DF3-B7D4-24CDCF255334}" srcOrd="1" destOrd="0" presId="urn:microsoft.com/office/officeart/2005/8/layout/default#1"/>
    <dgm:cxn modelId="{62AE03E9-AE4A-44BC-858D-19F9CF594141}" type="presParOf" srcId="{D88C5DEB-BC9B-477C-8267-D474BB2FE00F}" destId="{B0D6B370-0D12-4036-B38B-4E65A13D73BB}" srcOrd="2" destOrd="0" presId="urn:microsoft.com/office/officeart/2005/8/layout/default#1"/>
    <dgm:cxn modelId="{5EB3EB38-2361-4EAC-8148-F29AFECA629B}" type="presParOf" srcId="{D88C5DEB-BC9B-477C-8267-D474BB2FE00F}" destId="{5E851367-E770-4DAA-B08E-94F2A2A75164}" srcOrd="3" destOrd="0" presId="urn:microsoft.com/office/officeart/2005/8/layout/default#1"/>
    <dgm:cxn modelId="{7DAF252C-24E5-497B-B19E-B9A7BABBF9CD}" type="presParOf" srcId="{D88C5DEB-BC9B-477C-8267-D474BB2FE00F}" destId="{2D73AB92-9BB9-48D2-9E18-6C9DB1969B53}" srcOrd="4" destOrd="0" presId="urn:microsoft.com/office/officeart/2005/8/layout/default#1"/>
    <dgm:cxn modelId="{60937ABD-B4D0-41B5-962A-F3ED998F02CC}" type="presParOf" srcId="{D88C5DEB-BC9B-477C-8267-D474BB2FE00F}" destId="{E776234C-686C-41E9-ABD9-C9D96B509879}" srcOrd="5" destOrd="0" presId="urn:microsoft.com/office/officeart/2005/8/layout/default#1"/>
    <dgm:cxn modelId="{DA4D5375-8F8A-4407-8247-D3EBE7CAE1E3}" type="presParOf" srcId="{D88C5DEB-BC9B-477C-8267-D474BB2FE00F}" destId="{A0E5DF39-F38E-4B70-A9F6-A7A04EB64731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1A1174-F3AF-4C53-A76C-5994E2D0882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214C796-4482-4897-8F79-E653F2220884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800" b="1" dirty="0" smtClean="0"/>
            <a:t>Diagnostic partagé parcours</a:t>
          </a:r>
          <a:endParaRPr lang="fr-FR" sz="1800" b="1" dirty="0"/>
        </a:p>
      </dgm:t>
    </dgm:pt>
    <dgm:pt modelId="{387BE3A4-44DE-497A-AD19-0E901CA063FA}" type="parTrans" cxnId="{0328AD81-C77C-4009-BF61-8190BFEB920F}">
      <dgm:prSet/>
      <dgm:spPr/>
      <dgm:t>
        <a:bodyPr/>
        <a:lstStyle/>
        <a:p>
          <a:endParaRPr lang="fr-FR"/>
        </a:p>
      </dgm:t>
    </dgm:pt>
    <dgm:pt modelId="{57D7A505-76E7-4897-B48C-8C6DBAA0E025}" type="sibTrans" cxnId="{0328AD81-C77C-4009-BF61-8190BFEB920F}">
      <dgm:prSet/>
      <dgm:spPr/>
      <dgm:t>
        <a:bodyPr/>
        <a:lstStyle/>
        <a:p>
          <a:endParaRPr lang="fr-FR"/>
        </a:p>
      </dgm:t>
    </dgm:pt>
    <dgm:pt modelId="{06DCF99A-33B3-4294-A223-B71B1BFEA788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800" b="1" dirty="0" smtClean="0"/>
            <a:t>Projet territorial de santé mentale</a:t>
          </a:r>
        </a:p>
        <a:p>
          <a:r>
            <a:rPr lang="fr-FR" sz="1600" b="1" dirty="0" smtClean="0"/>
            <a:t>(PTSM)</a:t>
          </a:r>
          <a:endParaRPr lang="fr-FR" sz="1600" b="1" dirty="0"/>
        </a:p>
      </dgm:t>
    </dgm:pt>
    <dgm:pt modelId="{9D8744DD-E2B6-4D2D-AF6C-62AD034A4149}" type="parTrans" cxnId="{B3B287A5-9039-4D97-B8DD-2CDA5B978936}">
      <dgm:prSet/>
      <dgm:spPr/>
      <dgm:t>
        <a:bodyPr/>
        <a:lstStyle/>
        <a:p>
          <a:endParaRPr lang="fr-FR"/>
        </a:p>
      </dgm:t>
    </dgm:pt>
    <dgm:pt modelId="{FE4F4C4C-A96F-4FD1-BDC7-9BA728F29697}" type="sibTrans" cxnId="{B3B287A5-9039-4D97-B8DD-2CDA5B978936}">
      <dgm:prSet/>
      <dgm:spPr/>
      <dgm:t>
        <a:bodyPr/>
        <a:lstStyle/>
        <a:p>
          <a:endParaRPr lang="fr-FR"/>
        </a:p>
      </dgm:t>
    </dgm:pt>
    <dgm:pt modelId="{C690E71B-39FA-46FC-8284-05E15AF082C3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800" b="1" dirty="0" smtClean="0"/>
            <a:t>Contrat territorial de Santé mentale</a:t>
          </a:r>
          <a:endParaRPr lang="fr-FR" sz="1800" b="1" dirty="0"/>
        </a:p>
      </dgm:t>
    </dgm:pt>
    <dgm:pt modelId="{444B9CDB-C864-465E-990C-E1291E038BA3}" type="parTrans" cxnId="{74026A13-010F-4A5A-A6F8-DD2265A9CA59}">
      <dgm:prSet/>
      <dgm:spPr/>
      <dgm:t>
        <a:bodyPr/>
        <a:lstStyle/>
        <a:p>
          <a:endParaRPr lang="fr-FR"/>
        </a:p>
      </dgm:t>
    </dgm:pt>
    <dgm:pt modelId="{FBEB99B2-4BA7-47BF-B0C5-A26C682C669C}" type="sibTrans" cxnId="{74026A13-010F-4A5A-A6F8-DD2265A9CA59}">
      <dgm:prSet/>
      <dgm:spPr/>
      <dgm:t>
        <a:bodyPr/>
        <a:lstStyle/>
        <a:p>
          <a:endParaRPr lang="fr-FR"/>
        </a:p>
      </dgm:t>
    </dgm:pt>
    <dgm:pt modelId="{FE8F0F84-C615-4BF5-AB6C-E4F864FFBF0D}" type="pres">
      <dgm:prSet presAssocID="{4F1A1174-F3AF-4C53-A76C-5994E2D08827}" presName="CompostProcess" presStyleCnt="0">
        <dgm:presLayoutVars>
          <dgm:dir/>
          <dgm:resizeHandles val="exact"/>
        </dgm:presLayoutVars>
      </dgm:prSet>
      <dgm:spPr/>
    </dgm:pt>
    <dgm:pt modelId="{C396A4E5-B209-453A-9634-451158260D5B}" type="pres">
      <dgm:prSet presAssocID="{4F1A1174-F3AF-4C53-A76C-5994E2D08827}" presName="arrow" presStyleLbl="bgShp" presStyleIdx="0" presStyleCnt="1" custScaleX="103067" custScaleY="94734" custLinFactNeighborX="7511" custLinFactNeighborY="2945"/>
      <dgm:spPr/>
    </dgm:pt>
    <dgm:pt modelId="{CAC373BD-AB12-45F6-9417-926F338821C1}" type="pres">
      <dgm:prSet presAssocID="{4F1A1174-F3AF-4C53-A76C-5994E2D08827}" presName="linearProcess" presStyleCnt="0"/>
      <dgm:spPr/>
    </dgm:pt>
    <dgm:pt modelId="{A84D6A82-F1FB-4643-8A80-A458170CA9FF}" type="pres">
      <dgm:prSet presAssocID="{A214C796-4482-4897-8F79-E653F2220884}" presName="textNode" presStyleLbl="node1" presStyleIdx="0" presStyleCnt="3" custScaleX="52197" custLinFactX="2224" custLinFactNeighborX="100000" custLinFactNeighborY="8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F3ECE3-4B53-4D50-A6C2-404BD925A9EB}" type="pres">
      <dgm:prSet presAssocID="{57D7A505-76E7-4897-B48C-8C6DBAA0E025}" presName="sibTrans" presStyleCnt="0"/>
      <dgm:spPr/>
    </dgm:pt>
    <dgm:pt modelId="{7641A840-0E1E-43D7-B440-4F072849AEFF}" type="pres">
      <dgm:prSet presAssocID="{06DCF99A-33B3-4294-A223-B71B1BFEA788}" presName="textNode" presStyleLbl="node1" presStyleIdx="1" presStyleCnt="3" custScaleX="61710" custLinFactNeighborX="16680" custLinFactNeighborY="25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98FFF9-EC91-4F45-9110-C29BED1B358C}" type="pres">
      <dgm:prSet presAssocID="{FE4F4C4C-A96F-4FD1-BDC7-9BA728F29697}" presName="sibTrans" presStyleCnt="0"/>
      <dgm:spPr/>
    </dgm:pt>
    <dgm:pt modelId="{1BA77903-97C7-4DD5-8C34-EA082FFAB264}" type="pres">
      <dgm:prSet presAssocID="{C690E71B-39FA-46FC-8284-05E15AF082C3}" presName="textNode" presStyleLbl="node1" presStyleIdx="2" presStyleCnt="3" custScaleX="60935" custScaleY="89692" custLinFactNeighborX="-87480" custLinFactNeighborY="8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D48A7A8-0888-46F5-8D48-91691E91C4C2}" type="presOf" srcId="{4F1A1174-F3AF-4C53-A76C-5994E2D08827}" destId="{FE8F0F84-C615-4BF5-AB6C-E4F864FFBF0D}" srcOrd="0" destOrd="0" presId="urn:microsoft.com/office/officeart/2005/8/layout/hProcess9"/>
    <dgm:cxn modelId="{74026A13-010F-4A5A-A6F8-DD2265A9CA59}" srcId="{4F1A1174-F3AF-4C53-A76C-5994E2D08827}" destId="{C690E71B-39FA-46FC-8284-05E15AF082C3}" srcOrd="2" destOrd="0" parTransId="{444B9CDB-C864-465E-990C-E1291E038BA3}" sibTransId="{FBEB99B2-4BA7-47BF-B0C5-A26C682C669C}"/>
    <dgm:cxn modelId="{0328AD81-C77C-4009-BF61-8190BFEB920F}" srcId="{4F1A1174-F3AF-4C53-A76C-5994E2D08827}" destId="{A214C796-4482-4897-8F79-E653F2220884}" srcOrd="0" destOrd="0" parTransId="{387BE3A4-44DE-497A-AD19-0E901CA063FA}" sibTransId="{57D7A505-76E7-4897-B48C-8C6DBAA0E025}"/>
    <dgm:cxn modelId="{8D3D9456-29B8-4579-856D-6ED6C4E9E9A9}" type="presOf" srcId="{A214C796-4482-4897-8F79-E653F2220884}" destId="{A84D6A82-F1FB-4643-8A80-A458170CA9FF}" srcOrd="0" destOrd="0" presId="urn:microsoft.com/office/officeart/2005/8/layout/hProcess9"/>
    <dgm:cxn modelId="{B3B287A5-9039-4D97-B8DD-2CDA5B978936}" srcId="{4F1A1174-F3AF-4C53-A76C-5994E2D08827}" destId="{06DCF99A-33B3-4294-A223-B71B1BFEA788}" srcOrd="1" destOrd="0" parTransId="{9D8744DD-E2B6-4D2D-AF6C-62AD034A4149}" sibTransId="{FE4F4C4C-A96F-4FD1-BDC7-9BA728F29697}"/>
    <dgm:cxn modelId="{B2E471DE-8A41-4C62-AFF2-892AE549447B}" type="presOf" srcId="{06DCF99A-33B3-4294-A223-B71B1BFEA788}" destId="{7641A840-0E1E-43D7-B440-4F072849AEFF}" srcOrd="0" destOrd="0" presId="urn:microsoft.com/office/officeart/2005/8/layout/hProcess9"/>
    <dgm:cxn modelId="{427CF5B9-A37D-436B-BBED-709D06437234}" type="presOf" srcId="{C690E71B-39FA-46FC-8284-05E15AF082C3}" destId="{1BA77903-97C7-4DD5-8C34-EA082FFAB264}" srcOrd="0" destOrd="0" presId="urn:microsoft.com/office/officeart/2005/8/layout/hProcess9"/>
    <dgm:cxn modelId="{0A815F4C-459E-4D93-B9BC-6518083AA8DD}" type="presParOf" srcId="{FE8F0F84-C615-4BF5-AB6C-E4F864FFBF0D}" destId="{C396A4E5-B209-453A-9634-451158260D5B}" srcOrd="0" destOrd="0" presId="urn:microsoft.com/office/officeart/2005/8/layout/hProcess9"/>
    <dgm:cxn modelId="{1ECF0B08-058F-417F-B8E9-FAF96ABE84E4}" type="presParOf" srcId="{FE8F0F84-C615-4BF5-AB6C-E4F864FFBF0D}" destId="{CAC373BD-AB12-45F6-9417-926F338821C1}" srcOrd="1" destOrd="0" presId="urn:microsoft.com/office/officeart/2005/8/layout/hProcess9"/>
    <dgm:cxn modelId="{0EA4CA32-44BA-4910-936A-0DA16935D3DD}" type="presParOf" srcId="{CAC373BD-AB12-45F6-9417-926F338821C1}" destId="{A84D6A82-F1FB-4643-8A80-A458170CA9FF}" srcOrd="0" destOrd="0" presId="urn:microsoft.com/office/officeart/2005/8/layout/hProcess9"/>
    <dgm:cxn modelId="{1C2B2733-FD73-4EA8-8438-982B2D0665FE}" type="presParOf" srcId="{CAC373BD-AB12-45F6-9417-926F338821C1}" destId="{49F3ECE3-4B53-4D50-A6C2-404BD925A9EB}" srcOrd="1" destOrd="0" presId="urn:microsoft.com/office/officeart/2005/8/layout/hProcess9"/>
    <dgm:cxn modelId="{C0170578-B98E-4A7E-A237-1A0B58723F15}" type="presParOf" srcId="{CAC373BD-AB12-45F6-9417-926F338821C1}" destId="{7641A840-0E1E-43D7-B440-4F072849AEFF}" srcOrd="2" destOrd="0" presId="urn:microsoft.com/office/officeart/2005/8/layout/hProcess9"/>
    <dgm:cxn modelId="{797538B8-62E1-44EA-9029-539F9D62E905}" type="presParOf" srcId="{CAC373BD-AB12-45F6-9417-926F338821C1}" destId="{D098FFF9-EC91-4F45-9110-C29BED1B358C}" srcOrd="3" destOrd="0" presId="urn:microsoft.com/office/officeart/2005/8/layout/hProcess9"/>
    <dgm:cxn modelId="{361957FB-5F51-44DE-A484-A6148B3100A0}" type="presParOf" srcId="{CAC373BD-AB12-45F6-9417-926F338821C1}" destId="{1BA77903-97C7-4DD5-8C34-EA082FFAB26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57BDF3-1066-47DC-9374-5A48974579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F21C3B-8C7D-4198-8A03-805067E5390B}">
      <dgm:prSet phldrT="[Texte]" custT="1"/>
      <dgm:spPr>
        <a:solidFill>
          <a:srgbClr val="002060"/>
        </a:solidFill>
      </dgm:spPr>
      <dgm:t>
        <a:bodyPr/>
        <a:lstStyle/>
        <a:p>
          <a:r>
            <a:rPr lang="fr-FR" sz="2200" b="1" dirty="0" smtClean="0"/>
            <a:t>Renforcer notre réponse sur 3 priorités régionales </a:t>
          </a:r>
          <a:endParaRPr lang="fr-FR" sz="2200" b="1" dirty="0"/>
        </a:p>
      </dgm:t>
    </dgm:pt>
    <dgm:pt modelId="{7F1C1635-9876-48B2-8534-7F70BD13B219}" type="parTrans" cxnId="{E192EDF8-FEA9-4DA3-9221-5BBDA70DD9D2}">
      <dgm:prSet/>
      <dgm:spPr/>
      <dgm:t>
        <a:bodyPr/>
        <a:lstStyle/>
        <a:p>
          <a:endParaRPr lang="fr-FR"/>
        </a:p>
      </dgm:t>
    </dgm:pt>
    <dgm:pt modelId="{EED4A7AE-F96A-4F92-B7FE-121A5FC6D38D}" type="sibTrans" cxnId="{E192EDF8-FEA9-4DA3-9221-5BBDA70DD9D2}">
      <dgm:prSet/>
      <dgm:spPr/>
      <dgm:t>
        <a:bodyPr/>
        <a:lstStyle/>
        <a:p>
          <a:endParaRPr lang="fr-FR"/>
        </a:p>
      </dgm:t>
    </dgm:pt>
    <dgm:pt modelId="{AC6901D9-3AAC-4723-BE03-B345C9C44022}">
      <dgm:prSet phldrT="[Texte]" custT="1"/>
      <dgm:spPr>
        <a:solidFill>
          <a:srgbClr val="E7EFFF">
            <a:alpha val="89804"/>
          </a:srgbClr>
        </a:solidFill>
      </dgm:spPr>
      <dgm:t>
        <a:bodyPr/>
        <a:lstStyle/>
        <a:p>
          <a:r>
            <a:rPr lang="fr-FR" sz="1800" b="0" dirty="0" smtClean="0"/>
            <a:t>Prévention du suicide </a:t>
          </a:r>
          <a:endParaRPr lang="fr-FR" sz="1800" b="0" dirty="0"/>
        </a:p>
      </dgm:t>
    </dgm:pt>
    <dgm:pt modelId="{D3D6DAD4-828D-4223-8D5B-11E82E07E0D6}" type="parTrans" cxnId="{A5D86278-EF94-4642-ADCB-0DAF55BAB3A0}">
      <dgm:prSet/>
      <dgm:spPr/>
      <dgm:t>
        <a:bodyPr/>
        <a:lstStyle/>
        <a:p>
          <a:endParaRPr lang="fr-FR"/>
        </a:p>
      </dgm:t>
    </dgm:pt>
    <dgm:pt modelId="{FD6F12C8-B09B-49E2-BAA5-EF639E258BE1}" type="sibTrans" cxnId="{A5D86278-EF94-4642-ADCB-0DAF55BAB3A0}">
      <dgm:prSet/>
      <dgm:spPr/>
      <dgm:t>
        <a:bodyPr/>
        <a:lstStyle/>
        <a:p>
          <a:endParaRPr lang="fr-FR"/>
        </a:p>
      </dgm:t>
    </dgm:pt>
    <dgm:pt modelId="{E4AB3206-8A9A-4C62-9932-EE61CA5D28EB}">
      <dgm:prSet phldrT="[Texte]" custT="1"/>
      <dgm:spPr>
        <a:solidFill>
          <a:srgbClr val="E7EFFF">
            <a:alpha val="89804"/>
          </a:srgbClr>
        </a:solidFill>
      </dgm:spPr>
      <dgm:t>
        <a:bodyPr/>
        <a:lstStyle/>
        <a:p>
          <a:r>
            <a:rPr lang="fr-FR" sz="1800" b="0" dirty="0" smtClean="0"/>
            <a:t>Troubles du comportement alimentaire</a:t>
          </a:r>
          <a:endParaRPr lang="fr-FR" sz="1800" b="0" dirty="0"/>
        </a:p>
      </dgm:t>
    </dgm:pt>
    <dgm:pt modelId="{5D55EBB3-820C-4F48-9916-853BF6C6CA82}" type="parTrans" cxnId="{0EB2433A-B00B-414B-A242-C81B9E864960}">
      <dgm:prSet/>
      <dgm:spPr/>
      <dgm:t>
        <a:bodyPr/>
        <a:lstStyle/>
        <a:p>
          <a:endParaRPr lang="fr-FR"/>
        </a:p>
      </dgm:t>
    </dgm:pt>
    <dgm:pt modelId="{EAB0FBCD-872C-4491-A197-C3E163795EAC}" type="sibTrans" cxnId="{0EB2433A-B00B-414B-A242-C81B9E864960}">
      <dgm:prSet/>
      <dgm:spPr/>
      <dgm:t>
        <a:bodyPr/>
        <a:lstStyle/>
        <a:p>
          <a:endParaRPr lang="fr-FR"/>
        </a:p>
      </dgm:t>
    </dgm:pt>
    <dgm:pt modelId="{52F586B0-8E7F-4CED-8B33-CC645430C8D4}">
      <dgm:prSet phldrT="[Texte]" custT="1"/>
      <dgm:spPr>
        <a:solidFill>
          <a:srgbClr val="00206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200" b="1" dirty="0" smtClean="0"/>
            <a:t>Déployer les projets territoriaux et des conseils locaux de santé mentale</a:t>
          </a:r>
          <a:endParaRPr lang="fr-FR" sz="2200" b="1" dirty="0"/>
        </a:p>
      </dgm:t>
    </dgm:pt>
    <dgm:pt modelId="{68B02B1D-8837-486F-8294-097E90D17260}" type="parTrans" cxnId="{857E47F6-C6FC-4A99-8D88-B956704BA6DA}">
      <dgm:prSet/>
      <dgm:spPr/>
      <dgm:t>
        <a:bodyPr/>
        <a:lstStyle/>
        <a:p>
          <a:endParaRPr lang="fr-FR"/>
        </a:p>
      </dgm:t>
    </dgm:pt>
    <dgm:pt modelId="{5677971E-8816-47F0-BD5B-31400B281F9F}" type="sibTrans" cxnId="{857E47F6-C6FC-4A99-8D88-B956704BA6DA}">
      <dgm:prSet/>
      <dgm:spPr/>
      <dgm:t>
        <a:bodyPr/>
        <a:lstStyle/>
        <a:p>
          <a:endParaRPr lang="fr-FR"/>
        </a:p>
      </dgm:t>
    </dgm:pt>
    <dgm:pt modelId="{02FE1445-1099-4925-9B20-8C867B5B8B7A}">
      <dgm:prSet phldrT="[Texte]" custT="1"/>
      <dgm:spPr>
        <a:solidFill>
          <a:srgbClr val="002060"/>
        </a:solidFill>
      </dgm:spPr>
      <dgm:t>
        <a:bodyPr/>
        <a:lstStyle/>
        <a:p>
          <a:r>
            <a:rPr lang="fr-FR" sz="2200" b="1" dirty="0" smtClean="0"/>
            <a:t>Renforcer la place et les droits des usagers et le soutien aux aidants </a:t>
          </a:r>
          <a:endParaRPr lang="fr-FR" sz="2200" b="1" dirty="0"/>
        </a:p>
      </dgm:t>
    </dgm:pt>
    <dgm:pt modelId="{1AF417C6-1287-463D-AC8A-96C57B61FC56}" type="parTrans" cxnId="{8ABB0446-E59F-4208-96A7-AC86B23EF7E6}">
      <dgm:prSet/>
      <dgm:spPr/>
      <dgm:t>
        <a:bodyPr/>
        <a:lstStyle/>
        <a:p>
          <a:endParaRPr lang="fr-FR"/>
        </a:p>
      </dgm:t>
    </dgm:pt>
    <dgm:pt modelId="{BF907396-A888-4F61-A1C9-E4AAA0B7A8A9}" type="sibTrans" cxnId="{8ABB0446-E59F-4208-96A7-AC86B23EF7E6}">
      <dgm:prSet/>
      <dgm:spPr/>
      <dgm:t>
        <a:bodyPr/>
        <a:lstStyle/>
        <a:p>
          <a:endParaRPr lang="fr-FR"/>
        </a:p>
      </dgm:t>
    </dgm:pt>
    <dgm:pt modelId="{5A97B58C-A645-4045-864B-CF63BC824DA8}">
      <dgm:prSet phldrT="[Texte]" custT="1"/>
      <dgm:spPr>
        <a:solidFill>
          <a:srgbClr val="E7EFFF">
            <a:alpha val="90000"/>
          </a:srgbClr>
        </a:solidFill>
      </dgm:spPr>
      <dgm:t>
        <a:bodyPr/>
        <a:lstStyle/>
        <a:p>
          <a:r>
            <a:rPr lang="fr-FR" sz="1800" b="0" dirty="0" smtClean="0"/>
            <a:t>Participation effective des représentants d’usagers et entourage</a:t>
          </a:r>
          <a:endParaRPr lang="fr-FR" sz="1800" b="0" dirty="0"/>
        </a:p>
      </dgm:t>
    </dgm:pt>
    <dgm:pt modelId="{8A0E7B00-063A-458E-A4F8-EBE060B88021}" type="parTrans" cxnId="{ABF276CC-11E1-4209-A862-2A06DA64AA59}">
      <dgm:prSet/>
      <dgm:spPr/>
      <dgm:t>
        <a:bodyPr/>
        <a:lstStyle/>
        <a:p>
          <a:endParaRPr lang="fr-FR"/>
        </a:p>
      </dgm:t>
    </dgm:pt>
    <dgm:pt modelId="{C5F68F9C-FAFD-4308-AF91-11BAE1EABE4B}" type="sibTrans" cxnId="{ABF276CC-11E1-4209-A862-2A06DA64AA59}">
      <dgm:prSet/>
      <dgm:spPr/>
      <dgm:t>
        <a:bodyPr/>
        <a:lstStyle/>
        <a:p>
          <a:endParaRPr lang="fr-FR"/>
        </a:p>
      </dgm:t>
    </dgm:pt>
    <dgm:pt modelId="{A9C7140E-5BED-4BD8-A52A-416BAABFE008}">
      <dgm:prSet phldrT="[Texte]" custT="1"/>
      <dgm:spPr>
        <a:solidFill>
          <a:srgbClr val="E7EFFF">
            <a:alpha val="90000"/>
          </a:srgbClr>
        </a:solidFill>
      </dgm:spPr>
      <dgm:t>
        <a:bodyPr/>
        <a:lstStyle/>
        <a:p>
          <a:r>
            <a:rPr lang="fr-FR" sz="1800" b="0" dirty="0" smtClean="0"/>
            <a:t>Soutien à la pair-</a:t>
          </a:r>
          <a:r>
            <a:rPr lang="fr-FR" sz="1800" b="0" dirty="0" err="1" smtClean="0"/>
            <a:t>aidance</a:t>
          </a:r>
          <a:endParaRPr lang="fr-FR" sz="1800" b="0" dirty="0"/>
        </a:p>
      </dgm:t>
    </dgm:pt>
    <dgm:pt modelId="{E3038DB3-DCB2-4C39-80AD-939BC9F43C8D}" type="parTrans" cxnId="{34045D12-47A8-42F0-82FD-AD57F8CB0A4B}">
      <dgm:prSet/>
      <dgm:spPr/>
      <dgm:t>
        <a:bodyPr/>
        <a:lstStyle/>
        <a:p>
          <a:endParaRPr lang="fr-FR"/>
        </a:p>
      </dgm:t>
    </dgm:pt>
    <dgm:pt modelId="{0C6C3895-1339-4289-B8FE-A1A9DA4D6082}" type="sibTrans" cxnId="{34045D12-47A8-42F0-82FD-AD57F8CB0A4B}">
      <dgm:prSet/>
      <dgm:spPr/>
      <dgm:t>
        <a:bodyPr/>
        <a:lstStyle/>
        <a:p>
          <a:endParaRPr lang="fr-FR"/>
        </a:p>
      </dgm:t>
    </dgm:pt>
    <dgm:pt modelId="{819F1A86-7F61-45B0-9C0D-67E8186403D7}">
      <dgm:prSet phldrT="[Texte]" custT="1"/>
      <dgm:spPr>
        <a:solidFill>
          <a:srgbClr val="002060"/>
        </a:solidFill>
      </dgm:spPr>
      <dgm:t>
        <a:bodyPr/>
        <a:lstStyle/>
        <a:p>
          <a:r>
            <a:rPr lang="fr-FR" sz="2200" b="1" dirty="0" smtClean="0"/>
            <a:t>Accompagner l’évolution de l’offre en santé mentale en support aux parcours </a:t>
          </a:r>
          <a:endParaRPr lang="fr-FR" sz="2200" b="1" dirty="0"/>
        </a:p>
      </dgm:t>
    </dgm:pt>
    <dgm:pt modelId="{603F072D-0DB4-4754-B813-5F4774B0371F}" type="parTrans" cxnId="{E97D2222-D05A-44CD-BFD4-52205308B2F3}">
      <dgm:prSet/>
      <dgm:spPr/>
      <dgm:t>
        <a:bodyPr/>
        <a:lstStyle/>
        <a:p>
          <a:endParaRPr lang="fr-FR"/>
        </a:p>
      </dgm:t>
    </dgm:pt>
    <dgm:pt modelId="{FAF52F2D-59FC-46FD-8E1F-42FECC4BB94D}" type="sibTrans" cxnId="{E97D2222-D05A-44CD-BFD4-52205308B2F3}">
      <dgm:prSet/>
      <dgm:spPr/>
      <dgm:t>
        <a:bodyPr/>
        <a:lstStyle/>
        <a:p>
          <a:endParaRPr lang="fr-FR"/>
        </a:p>
      </dgm:t>
    </dgm:pt>
    <dgm:pt modelId="{7F2A1827-C30C-4A74-AA79-3C8C775C35EA}">
      <dgm:prSet phldrT="[Texte]" custT="1"/>
      <dgm:spPr>
        <a:solidFill>
          <a:srgbClr val="E7EFFF">
            <a:alpha val="90000"/>
          </a:srgbClr>
        </a:solidFill>
      </dgm:spPr>
      <dgm:t>
        <a:bodyPr/>
        <a:lstStyle/>
        <a:p>
          <a:r>
            <a:rPr lang="fr-FR" sz="1800" b="0" dirty="0" smtClean="0"/>
            <a:t>Appui à l’offre de formation à l’attention de l’entourage </a:t>
          </a:r>
          <a:endParaRPr lang="fr-FR" sz="1800" b="0" dirty="0"/>
        </a:p>
      </dgm:t>
    </dgm:pt>
    <dgm:pt modelId="{54A75DEC-0F1F-43FB-A526-87BC03B8E798}" type="parTrans" cxnId="{07434FE4-FA99-4C05-83B6-E83D7A23EFDC}">
      <dgm:prSet/>
      <dgm:spPr/>
      <dgm:t>
        <a:bodyPr/>
        <a:lstStyle/>
        <a:p>
          <a:endParaRPr lang="fr-FR"/>
        </a:p>
      </dgm:t>
    </dgm:pt>
    <dgm:pt modelId="{B622D03A-589E-4ED1-A5C7-97F06F91D54E}" type="sibTrans" cxnId="{07434FE4-FA99-4C05-83B6-E83D7A23EFDC}">
      <dgm:prSet/>
      <dgm:spPr/>
      <dgm:t>
        <a:bodyPr/>
        <a:lstStyle/>
        <a:p>
          <a:endParaRPr lang="fr-FR"/>
        </a:p>
      </dgm:t>
    </dgm:pt>
    <dgm:pt modelId="{FD63F750-C8AA-4DB6-864E-F0BFEAE51E49}">
      <dgm:prSet phldrT="[Texte]" custT="1"/>
      <dgm:spPr>
        <a:solidFill>
          <a:srgbClr val="E7EFFF">
            <a:alpha val="90000"/>
          </a:srgbClr>
        </a:solidFill>
      </dgm:spPr>
      <dgm:t>
        <a:bodyPr/>
        <a:lstStyle/>
        <a:p>
          <a:r>
            <a:rPr lang="fr-FR" sz="1800" b="0" dirty="0" smtClean="0"/>
            <a:t>Collaboration entre équipes de soins primaires et de psychiatrie </a:t>
          </a:r>
          <a:endParaRPr lang="fr-FR" sz="1800" b="0" dirty="0"/>
        </a:p>
      </dgm:t>
    </dgm:pt>
    <dgm:pt modelId="{923FDC8E-803E-4326-8F97-C066E237025A}" type="parTrans" cxnId="{5EA6B72A-9FB8-46D1-A994-7678B5B6AFF2}">
      <dgm:prSet/>
      <dgm:spPr/>
      <dgm:t>
        <a:bodyPr/>
        <a:lstStyle/>
        <a:p>
          <a:endParaRPr lang="fr-FR"/>
        </a:p>
      </dgm:t>
    </dgm:pt>
    <dgm:pt modelId="{299B2D48-59A4-423B-BD0C-61FEA8B7D45E}" type="sibTrans" cxnId="{5EA6B72A-9FB8-46D1-A994-7678B5B6AFF2}">
      <dgm:prSet/>
      <dgm:spPr/>
      <dgm:t>
        <a:bodyPr/>
        <a:lstStyle/>
        <a:p>
          <a:endParaRPr lang="fr-FR"/>
        </a:p>
      </dgm:t>
    </dgm:pt>
    <dgm:pt modelId="{773DC81E-833A-426E-84F2-ED697761B0CA}">
      <dgm:prSet phldrT="[Texte]" custT="1"/>
      <dgm:spPr>
        <a:solidFill>
          <a:srgbClr val="E7EFFF">
            <a:alpha val="90000"/>
          </a:srgbClr>
        </a:solidFill>
      </dgm:spPr>
      <dgm:t>
        <a:bodyPr/>
        <a:lstStyle/>
        <a:p>
          <a:r>
            <a:rPr lang="fr-FR" sz="1800" b="0" dirty="0" smtClean="0"/>
            <a:t>Structuration de l’offre de réhabilitation psychosociale </a:t>
          </a:r>
          <a:endParaRPr lang="fr-FR" sz="1800" b="0" dirty="0"/>
        </a:p>
      </dgm:t>
    </dgm:pt>
    <dgm:pt modelId="{B7FA2655-297A-45BF-9358-D5B40D509865}" type="parTrans" cxnId="{0635857C-A504-476A-BCBC-E9A5A175800D}">
      <dgm:prSet/>
      <dgm:spPr/>
      <dgm:t>
        <a:bodyPr/>
        <a:lstStyle/>
        <a:p>
          <a:endParaRPr lang="fr-FR"/>
        </a:p>
      </dgm:t>
    </dgm:pt>
    <dgm:pt modelId="{AAEC98C4-2DF4-427A-8729-1F5DFB8578DB}" type="sibTrans" cxnId="{0635857C-A504-476A-BCBC-E9A5A175800D}">
      <dgm:prSet/>
      <dgm:spPr/>
      <dgm:t>
        <a:bodyPr/>
        <a:lstStyle/>
        <a:p>
          <a:endParaRPr lang="fr-FR"/>
        </a:p>
      </dgm:t>
    </dgm:pt>
    <dgm:pt modelId="{EE699F05-DD39-47C6-9EF8-7C740A8A38DC}">
      <dgm:prSet phldrT="[Texte]" custT="1"/>
      <dgm:spPr>
        <a:solidFill>
          <a:srgbClr val="E7EFFF">
            <a:alpha val="90000"/>
          </a:srgbClr>
        </a:solidFill>
      </dgm:spPr>
      <dgm:t>
        <a:bodyPr/>
        <a:lstStyle/>
        <a:p>
          <a:r>
            <a:rPr lang="fr-FR" sz="1800" b="0" dirty="0" smtClean="0"/>
            <a:t>Coordination des acteurs sanitaires, sociaux et médicosociaux en direction des personnes en situation ou à risque de handicap psy</a:t>
          </a:r>
          <a:endParaRPr lang="fr-FR" sz="1800" b="0" dirty="0"/>
        </a:p>
      </dgm:t>
    </dgm:pt>
    <dgm:pt modelId="{6F685B90-DD25-4B78-8167-AEDA743B625C}" type="parTrans" cxnId="{1C1EDF4D-BDEA-4DB1-AD7F-6013D8F191D8}">
      <dgm:prSet/>
      <dgm:spPr/>
      <dgm:t>
        <a:bodyPr/>
        <a:lstStyle/>
        <a:p>
          <a:endParaRPr lang="fr-FR"/>
        </a:p>
      </dgm:t>
    </dgm:pt>
    <dgm:pt modelId="{F73643ED-DF40-4B45-ACED-A5F2D303F974}" type="sibTrans" cxnId="{1C1EDF4D-BDEA-4DB1-AD7F-6013D8F191D8}">
      <dgm:prSet/>
      <dgm:spPr/>
      <dgm:t>
        <a:bodyPr/>
        <a:lstStyle/>
        <a:p>
          <a:endParaRPr lang="fr-FR"/>
        </a:p>
      </dgm:t>
    </dgm:pt>
    <dgm:pt modelId="{723D2260-9E9D-49D5-B6E6-F5446FE6E8E0}">
      <dgm:prSet phldrT="[Texte]" custT="1"/>
      <dgm:spPr>
        <a:solidFill>
          <a:srgbClr val="E7EFFF">
            <a:alpha val="89804"/>
          </a:srgbClr>
        </a:solidFill>
      </dgm:spPr>
      <dgm:t>
        <a:bodyPr/>
        <a:lstStyle/>
        <a:p>
          <a:r>
            <a:rPr lang="fr-FR" sz="1800" b="0" dirty="0" smtClean="0"/>
            <a:t>Enfants, adolescents et jeunes adultes</a:t>
          </a:r>
          <a:endParaRPr lang="fr-FR" sz="1800" b="0" dirty="0"/>
        </a:p>
      </dgm:t>
    </dgm:pt>
    <dgm:pt modelId="{9D575ABE-5757-4EA1-8CCF-09577F2D6882}" type="parTrans" cxnId="{52DEE19E-2366-4EB7-9F46-FD9CB8F05F70}">
      <dgm:prSet/>
      <dgm:spPr/>
      <dgm:t>
        <a:bodyPr/>
        <a:lstStyle/>
        <a:p>
          <a:endParaRPr lang="fr-FR"/>
        </a:p>
      </dgm:t>
    </dgm:pt>
    <dgm:pt modelId="{CDF47313-414A-4AA7-9F89-9643A8F21C95}" type="sibTrans" cxnId="{52DEE19E-2366-4EB7-9F46-FD9CB8F05F70}">
      <dgm:prSet/>
      <dgm:spPr/>
      <dgm:t>
        <a:bodyPr/>
        <a:lstStyle/>
        <a:p>
          <a:endParaRPr lang="fr-FR"/>
        </a:p>
      </dgm:t>
    </dgm:pt>
    <dgm:pt modelId="{4CB1B785-D6B6-4E2D-8637-E26117DC75CB}">
      <dgm:prSet phldrT="[Texte]" custT="1"/>
      <dgm:spPr>
        <a:solidFill>
          <a:srgbClr val="E7EFF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2200" b="1" dirty="0"/>
        </a:p>
      </dgm:t>
    </dgm:pt>
    <dgm:pt modelId="{E0EEC3E2-B57F-441B-9F91-6E3F27104BBD}" type="parTrans" cxnId="{8EED3AE3-6F68-48AD-9548-F376C6A03E01}">
      <dgm:prSet/>
      <dgm:spPr/>
      <dgm:t>
        <a:bodyPr/>
        <a:lstStyle/>
        <a:p>
          <a:endParaRPr lang="fr-FR"/>
        </a:p>
      </dgm:t>
    </dgm:pt>
    <dgm:pt modelId="{1443D224-8025-46DE-9861-F893802E19DE}" type="sibTrans" cxnId="{8EED3AE3-6F68-48AD-9548-F376C6A03E01}">
      <dgm:prSet/>
      <dgm:spPr/>
      <dgm:t>
        <a:bodyPr/>
        <a:lstStyle/>
        <a:p>
          <a:endParaRPr lang="fr-FR"/>
        </a:p>
      </dgm:t>
    </dgm:pt>
    <dgm:pt modelId="{380929E4-0BF6-4CFF-A417-E0C364298FC9}" type="pres">
      <dgm:prSet presAssocID="{2C57BDF3-1066-47DC-9374-5A48974579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E1CB1B4-B9E3-45B8-939D-F4B7293C20D4}" type="pres">
      <dgm:prSet presAssocID="{E4F21C3B-8C7D-4198-8A03-805067E5390B}" presName="linNode" presStyleCnt="0"/>
      <dgm:spPr/>
    </dgm:pt>
    <dgm:pt modelId="{1025A813-2CC3-4901-8D61-50F1A3D53B2F}" type="pres">
      <dgm:prSet presAssocID="{E4F21C3B-8C7D-4198-8A03-805067E5390B}" presName="parentText" presStyleLbl="node1" presStyleIdx="0" presStyleCnt="4" custScaleX="96979" custScaleY="8125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1E5845-C740-4CB1-A0B8-C5F2D180EE94}" type="pres">
      <dgm:prSet presAssocID="{E4F21C3B-8C7D-4198-8A03-805067E5390B}" presName="descendantText" presStyleLbl="alignAccFollowNode1" presStyleIdx="0" presStyleCnt="4" custScaleY="926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38317E-1473-4419-8398-AB452B15268D}" type="pres">
      <dgm:prSet presAssocID="{EED4A7AE-F96A-4F92-B7FE-121A5FC6D38D}" presName="sp" presStyleCnt="0"/>
      <dgm:spPr/>
    </dgm:pt>
    <dgm:pt modelId="{61B07B6C-CC12-4EF0-8FD3-DD3EF2F48B6C}" type="pres">
      <dgm:prSet presAssocID="{52F586B0-8E7F-4CED-8B33-CC645430C8D4}" presName="linNode" presStyleCnt="0"/>
      <dgm:spPr/>
    </dgm:pt>
    <dgm:pt modelId="{7BCDB7C6-84AB-4173-AC6E-F0D75D4D1C74}" type="pres">
      <dgm:prSet presAssocID="{52F586B0-8E7F-4CED-8B33-CC645430C8D4}" presName="parentText" presStyleLbl="node1" presStyleIdx="1" presStyleCnt="4" custScaleX="96382" custScaleY="87589" custLinFactNeighborY="-372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58C737-AA5F-43CA-A9D7-55BA3309D67F}" type="pres">
      <dgm:prSet presAssocID="{52F586B0-8E7F-4CED-8B33-CC645430C8D4}" presName="descendantText" presStyleLbl="alignAccFollowNode1" presStyleIdx="1" presStyleCnt="4" custScaleY="83875" custLinFactNeighborY="-46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B3B8FE-4769-4BFF-BD58-22B84A885D39}" type="pres">
      <dgm:prSet presAssocID="{5677971E-8816-47F0-BD5B-31400B281F9F}" presName="sp" presStyleCnt="0"/>
      <dgm:spPr/>
    </dgm:pt>
    <dgm:pt modelId="{CCDB854C-7E84-482A-B41C-23CAFEBBF06F}" type="pres">
      <dgm:prSet presAssocID="{02FE1445-1099-4925-9B20-8C867B5B8B7A}" presName="linNode" presStyleCnt="0"/>
      <dgm:spPr/>
    </dgm:pt>
    <dgm:pt modelId="{CDF756C1-5AD1-42F7-A854-20DA97EC5469}" type="pres">
      <dgm:prSet presAssocID="{02FE1445-1099-4925-9B20-8C867B5B8B7A}" presName="parentText" presStyleLbl="node1" presStyleIdx="2" presStyleCnt="4" custScaleX="95713" custScaleY="81767" custLinFactNeighborX="345" custLinFactNeighborY="-499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7B7E84-8F26-4084-8F78-EDB871B14D4D}" type="pres">
      <dgm:prSet presAssocID="{02FE1445-1099-4925-9B20-8C867B5B8B7A}" presName="descendantText" presStyleLbl="alignAccFollowNode1" presStyleIdx="2" presStyleCnt="4" custScaleY="91853" custLinFactNeighborY="-53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5CD62-BDDC-405F-9EE8-6FB72E786A06}" type="pres">
      <dgm:prSet presAssocID="{BF907396-A888-4F61-A1C9-E4AAA0B7A8A9}" presName="sp" presStyleCnt="0"/>
      <dgm:spPr/>
    </dgm:pt>
    <dgm:pt modelId="{F56720FE-A875-44A5-BB13-2128A8567652}" type="pres">
      <dgm:prSet presAssocID="{819F1A86-7F61-45B0-9C0D-67E8186403D7}" presName="linNode" presStyleCnt="0"/>
      <dgm:spPr/>
    </dgm:pt>
    <dgm:pt modelId="{7037F391-46B1-4F02-9632-FC9120E396B5}" type="pres">
      <dgm:prSet presAssocID="{819F1A86-7F61-45B0-9C0D-67E8186403D7}" presName="parentText" presStyleLbl="node1" presStyleIdx="3" presStyleCnt="4" custScaleX="96979" custScaleY="83883" custLinFactNeighborY="-43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8AC34E-469D-4211-ABA8-A16F66E34F08}" type="pres">
      <dgm:prSet presAssocID="{819F1A86-7F61-45B0-9C0D-67E8186403D7}" presName="descendantText" presStyleLbl="alignAccFollowNode1" presStyleIdx="3" presStyleCnt="4" custScaleY="116454" custLinFactNeighborY="-10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1EDF4D-BDEA-4DB1-AD7F-6013D8F191D8}" srcId="{819F1A86-7F61-45B0-9C0D-67E8186403D7}" destId="{EE699F05-DD39-47C6-9EF8-7C740A8A38DC}" srcOrd="2" destOrd="0" parTransId="{6F685B90-DD25-4B78-8167-AEDA743B625C}" sibTransId="{F73643ED-DF40-4B45-ACED-A5F2D303F974}"/>
    <dgm:cxn modelId="{B01B99E9-7077-42EB-BE90-2C6A0A1A4A0D}" type="presOf" srcId="{A9C7140E-5BED-4BD8-A52A-416BAABFE008}" destId="{227B7E84-8F26-4084-8F78-EDB871B14D4D}" srcOrd="0" destOrd="1" presId="urn:microsoft.com/office/officeart/2005/8/layout/vList5"/>
    <dgm:cxn modelId="{8ABB0446-E59F-4208-96A7-AC86B23EF7E6}" srcId="{2C57BDF3-1066-47DC-9374-5A4897457901}" destId="{02FE1445-1099-4925-9B20-8C867B5B8B7A}" srcOrd="2" destOrd="0" parTransId="{1AF417C6-1287-463D-AC8A-96C57B61FC56}" sibTransId="{BF907396-A888-4F61-A1C9-E4AAA0B7A8A9}"/>
    <dgm:cxn modelId="{0EB2433A-B00B-414B-A242-C81B9E864960}" srcId="{E4F21C3B-8C7D-4198-8A03-805067E5390B}" destId="{E4AB3206-8A9A-4C62-9932-EE61CA5D28EB}" srcOrd="1" destOrd="0" parTransId="{5D55EBB3-820C-4F48-9916-853BF6C6CA82}" sibTransId="{EAB0FBCD-872C-4491-A197-C3E163795EAC}"/>
    <dgm:cxn modelId="{8EED3AE3-6F68-48AD-9548-F376C6A03E01}" srcId="{52F586B0-8E7F-4CED-8B33-CC645430C8D4}" destId="{4CB1B785-D6B6-4E2D-8637-E26117DC75CB}" srcOrd="0" destOrd="0" parTransId="{E0EEC3E2-B57F-441B-9F91-6E3F27104BBD}" sibTransId="{1443D224-8025-46DE-9861-F893802E19DE}"/>
    <dgm:cxn modelId="{FAB78985-C64D-478C-92AD-7D30A55FB7A3}" type="presOf" srcId="{EE699F05-DD39-47C6-9EF8-7C740A8A38DC}" destId="{598AC34E-469D-4211-ABA8-A16F66E34F08}" srcOrd="0" destOrd="2" presId="urn:microsoft.com/office/officeart/2005/8/layout/vList5"/>
    <dgm:cxn modelId="{30E79418-9F8F-460A-A19F-BAE6432B9761}" type="presOf" srcId="{E4AB3206-8A9A-4C62-9932-EE61CA5D28EB}" destId="{561E5845-C740-4CB1-A0B8-C5F2D180EE94}" srcOrd="0" destOrd="1" presId="urn:microsoft.com/office/officeart/2005/8/layout/vList5"/>
    <dgm:cxn modelId="{56316E51-E6D8-4712-80DF-48389AF515E2}" type="presOf" srcId="{7F2A1827-C30C-4A74-AA79-3C8C775C35EA}" destId="{227B7E84-8F26-4084-8F78-EDB871B14D4D}" srcOrd="0" destOrd="2" presId="urn:microsoft.com/office/officeart/2005/8/layout/vList5"/>
    <dgm:cxn modelId="{3E657A87-F056-412A-B089-38A0A1929902}" type="presOf" srcId="{4CB1B785-D6B6-4E2D-8637-E26117DC75CB}" destId="{7A58C737-AA5F-43CA-A9D7-55BA3309D67F}" srcOrd="0" destOrd="0" presId="urn:microsoft.com/office/officeart/2005/8/layout/vList5"/>
    <dgm:cxn modelId="{857E47F6-C6FC-4A99-8D88-B956704BA6DA}" srcId="{2C57BDF3-1066-47DC-9374-5A4897457901}" destId="{52F586B0-8E7F-4CED-8B33-CC645430C8D4}" srcOrd="1" destOrd="0" parTransId="{68B02B1D-8837-486F-8294-097E90D17260}" sibTransId="{5677971E-8816-47F0-BD5B-31400B281F9F}"/>
    <dgm:cxn modelId="{5EA6B72A-9FB8-46D1-A994-7678B5B6AFF2}" srcId="{819F1A86-7F61-45B0-9C0D-67E8186403D7}" destId="{FD63F750-C8AA-4DB6-864E-F0BFEAE51E49}" srcOrd="0" destOrd="0" parTransId="{923FDC8E-803E-4326-8F97-C066E237025A}" sibTransId="{299B2D48-59A4-423B-BD0C-61FEA8B7D45E}"/>
    <dgm:cxn modelId="{F1937228-AC14-48E7-80F8-B8B6C6C6DC41}" type="presOf" srcId="{723D2260-9E9D-49D5-B6E6-F5446FE6E8E0}" destId="{561E5845-C740-4CB1-A0B8-C5F2D180EE94}" srcOrd="0" destOrd="2" presId="urn:microsoft.com/office/officeart/2005/8/layout/vList5"/>
    <dgm:cxn modelId="{E192EDF8-FEA9-4DA3-9221-5BBDA70DD9D2}" srcId="{2C57BDF3-1066-47DC-9374-5A4897457901}" destId="{E4F21C3B-8C7D-4198-8A03-805067E5390B}" srcOrd="0" destOrd="0" parTransId="{7F1C1635-9876-48B2-8534-7F70BD13B219}" sibTransId="{EED4A7AE-F96A-4F92-B7FE-121A5FC6D38D}"/>
    <dgm:cxn modelId="{E97D2222-D05A-44CD-BFD4-52205308B2F3}" srcId="{2C57BDF3-1066-47DC-9374-5A4897457901}" destId="{819F1A86-7F61-45B0-9C0D-67E8186403D7}" srcOrd="3" destOrd="0" parTransId="{603F072D-0DB4-4754-B813-5F4774B0371F}" sibTransId="{FAF52F2D-59FC-46FD-8E1F-42FECC4BB94D}"/>
    <dgm:cxn modelId="{61B2524D-2CC4-40A5-93FF-403686A58345}" type="presOf" srcId="{E4F21C3B-8C7D-4198-8A03-805067E5390B}" destId="{1025A813-2CC3-4901-8D61-50F1A3D53B2F}" srcOrd="0" destOrd="0" presId="urn:microsoft.com/office/officeart/2005/8/layout/vList5"/>
    <dgm:cxn modelId="{B8D4A1ED-4C70-408E-9C93-5B0B646CAEAC}" type="presOf" srcId="{773DC81E-833A-426E-84F2-ED697761B0CA}" destId="{598AC34E-469D-4211-ABA8-A16F66E34F08}" srcOrd="0" destOrd="1" presId="urn:microsoft.com/office/officeart/2005/8/layout/vList5"/>
    <dgm:cxn modelId="{0635857C-A504-476A-BCBC-E9A5A175800D}" srcId="{819F1A86-7F61-45B0-9C0D-67E8186403D7}" destId="{773DC81E-833A-426E-84F2-ED697761B0CA}" srcOrd="1" destOrd="0" parTransId="{B7FA2655-297A-45BF-9358-D5B40D509865}" sibTransId="{AAEC98C4-2DF4-427A-8729-1F5DFB8578DB}"/>
    <dgm:cxn modelId="{FA10E68C-93AC-4C4E-B88E-46E3649E210C}" type="presOf" srcId="{AC6901D9-3AAC-4723-BE03-B345C9C44022}" destId="{561E5845-C740-4CB1-A0B8-C5F2D180EE94}" srcOrd="0" destOrd="0" presId="urn:microsoft.com/office/officeart/2005/8/layout/vList5"/>
    <dgm:cxn modelId="{07434FE4-FA99-4C05-83B6-E83D7A23EFDC}" srcId="{02FE1445-1099-4925-9B20-8C867B5B8B7A}" destId="{7F2A1827-C30C-4A74-AA79-3C8C775C35EA}" srcOrd="2" destOrd="0" parTransId="{54A75DEC-0F1F-43FB-A526-87BC03B8E798}" sibTransId="{B622D03A-589E-4ED1-A5C7-97F06F91D54E}"/>
    <dgm:cxn modelId="{52DEE19E-2366-4EB7-9F46-FD9CB8F05F70}" srcId="{E4F21C3B-8C7D-4198-8A03-805067E5390B}" destId="{723D2260-9E9D-49D5-B6E6-F5446FE6E8E0}" srcOrd="2" destOrd="0" parTransId="{9D575ABE-5757-4EA1-8CCF-09577F2D6882}" sibTransId="{CDF47313-414A-4AA7-9F89-9643A8F21C95}"/>
    <dgm:cxn modelId="{A5D86278-EF94-4642-ADCB-0DAF55BAB3A0}" srcId="{E4F21C3B-8C7D-4198-8A03-805067E5390B}" destId="{AC6901D9-3AAC-4723-BE03-B345C9C44022}" srcOrd="0" destOrd="0" parTransId="{D3D6DAD4-828D-4223-8D5B-11E82E07E0D6}" sibTransId="{FD6F12C8-B09B-49E2-BAA5-EF639E258BE1}"/>
    <dgm:cxn modelId="{3354C2E6-981C-4149-B771-FCB46FDB6ACE}" type="presOf" srcId="{5A97B58C-A645-4045-864B-CF63BC824DA8}" destId="{227B7E84-8F26-4084-8F78-EDB871B14D4D}" srcOrd="0" destOrd="0" presId="urn:microsoft.com/office/officeart/2005/8/layout/vList5"/>
    <dgm:cxn modelId="{1226CAD3-103B-4193-A1C9-3567F4CC59FA}" type="presOf" srcId="{02FE1445-1099-4925-9B20-8C867B5B8B7A}" destId="{CDF756C1-5AD1-42F7-A854-20DA97EC5469}" srcOrd="0" destOrd="0" presId="urn:microsoft.com/office/officeart/2005/8/layout/vList5"/>
    <dgm:cxn modelId="{B0818BA8-E81C-44DC-BEAA-3AB56990F05C}" type="presOf" srcId="{819F1A86-7F61-45B0-9C0D-67E8186403D7}" destId="{7037F391-46B1-4F02-9632-FC9120E396B5}" srcOrd="0" destOrd="0" presId="urn:microsoft.com/office/officeart/2005/8/layout/vList5"/>
    <dgm:cxn modelId="{885222D5-78B4-479C-9E50-FD37F6262E0D}" type="presOf" srcId="{2C57BDF3-1066-47DC-9374-5A4897457901}" destId="{380929E4-0BF6-4CFF-A417-E0C364298FC9}" srcOrd="0" destOrd="0" presId="urn:microsoft.com/office/officeart/2005/8/layout/vList5"/>
    <dgm:cxn modelId="{3D6D3741-8584-4B58-93C3-BE85487ADBD7}" type="presOf" srcId="{52F586B0-8E7F-4CED-8B33-CC645430C8D4}" destId="{7BCDB7C6-84AB-4173-AC6E-F0D75D4D1C74}" srcOrd="0" destOrd="0" presId="urn:microsoft.com/office/officeart/2005/8/layout/vList5"/>
    <dgm:cxn modelId="{34045D12-47A8-42F0-82FD-AD57F8CB0A4B}" srcId="{02FE1445-1099-4925-9B20-8C867B5B8B7A}" destId="{A9C7140E-5BED-4BD8-A52A-416BAABFE008}" srcOrd="1" destOrd="0" parTransId="{E3038DB3-DCB2-4C39-80AD-939BC9F43C8D}" sibTransId="{0C6C3895-1339-4289-B8FE-A1A9DA4D6082}"/>
    <dgm:cxn modelId="{E167AD09-D26C-49D7-8F73-10A4D39BD427}" type="presOf" srcId="{FD63F750-C8AA-4DB6-864E-F0BFEAE51E49}" destId="{598AC34E-469D-4211-ABA8-A16F66E34F08}" srcOrd="0" destOrd="0" presId="urn:microsoft.com/office/officeart/2005/8/layout/vList5"/>
    <dgm:cxn modelId="{ABF276CC-11E1-4209-A862-2A06DA64AA59}" srcId="{02FE1445-1099-4925-9B20-8C867B5B8B7A}" destId="{5A97B58C-A645-4045-864B-CF63BC824DA8}" srcOrd="0" destOrd="0" parTransId="{8A0E7B00-063A-458E-A4F8-EBE060B88021}" sibTransId="{C5F68F9C-FAFD-4308-AF91-11BAE1EABE4B}"/>
    <dgm:cxn modelId="{C595FEA1-4131-4E74-9E5B-6BE2C0C8542C}" type="presParOf" srcId="{380929E4-0BF6-4CFF-A417-E0C364298FC9}" destId="{FE1CB1B4-B9E3-45B8-939D-F4B7293C20D4}" srcOrd="0" destOrd="0" presId="urn:microsoft.com/office/officeart/2005/8/layout/vList5"/>
    <dgm:cxn modelId="{F62FFE58-E805-4535-A7A5-E1F1120C980F}" type="presParOf" srcId="{FE1CB1B4-B9E3-45B8-939D-F4B7293C20D4}" destId="{1025A813-2CC3-4901-8D61-50F1A3D53B2F}" srcOrd="0" destOrd="0" presId="urn:microsoft.com/office/officeart/2005/8/layout/vList5"/>
    <dgm:cxn modelId="{C1919204-C2C2-471D-8BDF-8C53BAB6F7B2}" type="presParOf" srcId="{FE1CB1B4-B9E3-45B8-939D-F4B7293C20D4}" destId="{561E5845-C740-4CB1-A0B8-C5F2D180EE94}" srcOrd="1" destOrd="0" presId="urn:microsoft.com/office/officeart/2005/8/layout/vList5"/>
    <dgm:cxn modelId="{316370CB-DB2E-48D3-80D7-550955D055A8}" type="presParOf" srcId="{380929E4-0BF6-4CFF-A417-E0C364298FC9}" destId="{9A38317E-1473-4419-8398-AB452B15268D}" srcOrd="1" destOrd="0" presId="urn:microsoft.com/office/officeart/2005/8/layout/vList5"/>
    <dgm:cxn modelId="{D2AF07F2-706C-4CB5-9EED-5BB67D663205}" type="presParOf" srcId="{380929E4-0BF6-4CFF-A417-E0C364298FC9}" destId="{61B07B6C-CC12-4EF0-8FD3-DD3EF2F48B6C}" srcOrd="2" destOrd="0" presId="urn:microsoft.com/office/officeart/2005/8/layout/vList5"/>
    <dgm:cxn modelId="{08E733FA-A75D-4144-AECE-7FD3D475841D}" type="presParOf" srcId="{61B07B6C-CC12-4EF0-8FD3-DD3EF2F48B6C}" destId="{7BCDB7C6-84AB-4173-AC6E-F0D75D4D1C74}" srcOrd="0" destOrd="0" presId="urn:microsoft.com/office/officeart/2005/8/layout/vList5"/>
    <dgm:cxn modelId="{9F24237B-D917-4498-81A5-B1FD6F7CD45D}" type="presParOf" srcId="{61B07B6C-CC12-4EF0-8FD3-DD3EF2F48B6C}" destId="{7A58C737-AA5F-43CA-A9D7-55BA3309D67F}" srcOrd="1" destOrd="0" presId="urn:microsoft.com/office/officeart/2005/8/layout/vList5"/>
    <dgm:cxn modelId="{1CDC8B60-D874-4810-A991-2C1F91107C0C}" type="presParOf" srcId="{380929E4-0BF6-4CFF-A417-E0C364298FC9}" destId="{FCB3B8FE-4769-4BFF-BD58-22B84A885D39}" srcOrd="3" destOrd="0" presId="urn:microsoft.com/office/officeart/2005/8/layout/vList5"/>
    <dgm:cxn modelId="{5E06C00A-C537-4903-A0D2-286D04ADE395}" type="presParOf" srcId="{380929E4-0BF6-4CFF-A417-E0C364298FC9}" destId="{CCDB854C-7E84-482A-B41C-23CAFEBBF06F}" srcOrd="4" destOrd="0" presId="urn:microsoft.com/office/officeart/2005/8/layout/vList5"/>
    <dgm:cxn modelId="{197820AA-7245-46F4-8E59-BD7081202A9C}" type="presParOf" srcId="{CCDB854C-7E84-482A-B41C-23CAFEBBF06F}" destId="{CDF756C1-5AD1-42F7-A854-20DA97EC5469}" srcOrd="0" destOrd="0" presId="urn:microsoft.com/office/officeart/2005/8/layout/vList5"/>
    <dgm:cxn modelId="{B1C39021-C33F-4B2F-8436-CF2B012B7CFB}" type="presParOf" srcId="{CCDB854C-7E84-482A-B41C-23CAFEBBF06F}" destId="{227B7E84-8F26-4084-8F78-EDB871B14D4D}" srcOrd="1" destOrd="0" presId="urn:microsoft.com/office/officeart/2005/8/layout/vList5"/>
    <dgm:cxn modelId="{51E7AA9F-6BE9-4A26-96D8-6CA57A585B05}" type="presParOf" srcId="{380929E4-0BF6-4CFF-A417-E0C364298FC9}" destId="{8A25CD62-BDDC-405F-9EE8-6FB72E786A06}" srcOrd="5" destOrd="0" presId="urn:microsoft.com/office/officeart/2005/8/layout/vList5"/>
    <dgm:cxn modelId="{337562C3-8D10-4DF0-9D5D-D6175D80CF9C}" type="presParOf" srcId="{380929E4-0BF6-4CFF-A417-E0C364298FC9}" destId="{F56720FE-A875-44A5-BB13-2128A8567652}" srcOrd="6" destOrd="0" presId="urn:microsoft.com/office/officeart/2005/8/layout/vList5"/>
    <dgm:cxn modelId="{0D67E27E-F4FC-4518-9D20-B07D8C253629}" type="presParOf" srcId="{F56720FE-A875-44A5-BB13-2128A8567652}" destId="{7037F391-46B1-4F02-9632-FC9120E396B5}" srcOrd="0" destOrd="0" presId="urn:microsoft.com/office/officeart/2005/8/layout/vList5"/>
    <dgm:cxn modelId="{49BBB97F-2609-40D3-869B-696411E2E869}" type="presParOf" srcId="{F56720FE-A875-44A5-BB13-2128A8567652}" destId="{598AC34E-469D-4211-ABA8-A16F66E34F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68156-11FB-4C01-9E3C-CC5E726AD581}">
      <dsp:nvSpPr>
        <dsp:cNvPr id="0" name=""/>
        <dsp:cNvSpPr/>
      </dsp:nvSpPr>
      <dsp:spPr>
        <a:xfrm>
          <a:off x="1709507" y="0"/>
          <a:ext cx="3165391" cy="1899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Deux décrets et deux arrêtés du 2 août 2010</a:t>
          </a:r>
          <a:endParaRPr lang="fr-FR" sz="2900" kern="1200" dirty="0"/>
        </a:p>
      </dsp:txBody>
      <dsp:txXfrm>
        <a:off x="1709507" y="0"/>
        <a:ext cx="3165391" cy="1899234"/>
      </dsp:txXfrm>
    </dsp:sp>
    <dsp:sp modelId="{B0D6B370-0D12-4036-B38B-4E65A13D73BB}">
      <dsp:nvSpPr>
        <dsp:cNvPr id="0" name=""/>
        <dsp:cNvSpPr/>
      </dsp:nvSpPr>
      <dsp:spPr>
        <a:xfrm>
          <a:off x="5191438" y="689"/>
          <a:ext cx="3165391" cy="1899234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Arrêté du 14 janvier 2015</a:t>
          </a:r>
          <a:endParaRPr lang="fr-FR" sz="2900" kern="1200" dirty="0"/>
        </a:p>
      </dsp:txBody>
      <dsp:txXfrm>
        <a:off x="5191438" y="689"/>
        <a:ext cx="3165391" cy="1899234"/>
      </dsp:txXfrm>
    </dsp:sp>
    <dsp:sp modelId="{2D73AB92-9BB9-48D2-9E18-6C9DB1969B53}">
      <dsp:nvSpPr>
        <dsp:cNvPr id="0" name=""/>
        <dsp:cNvSpPr/>
      </dsp:nvSpPr>
      <dsp:spPr>
        <a:xfrm>
          <a:off x="1709507" y="2216463"/>
          <a:ext cx="3165391" cy="189923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b="1" i="1" kern="1200" dirty="0" smtClean="0">
              <a:solidFill>
                <a:srgbClr val="0070C0"/>
              </a:solidFill>
            </a:rPr>
            <a:t>Tout programme ETP mise en œuvre doit faire l’objet d’une autorisation</a:t>
          </a:r>
          <a:endParaRPr lang="fr-FR" sz="2900" b="1" i="1" kern="1200" dirty="0">
            <a:solidFill>
              <a:srgbClr val="0070C0"/>
            </a:solidFill>
          </a:endParaRPr>
        </a:p>
      </dsp:txBody>
      <dsp:txXfrm>
        <a:off x="1709507" y="2216463"/>
        <a:ext cx="3165391" cy="1899234"/>
      </dsp:txXfrm>
    </dsp:sp>
    <dsp:sp modelId="{A0E5DF39-F38E-4B70-A9F6-A7A04EB64731}">
      <dsp:nvSpPr>
        <dsp:cNvPr id="0" name=""/>
        <dsp:cNvSpPr/>
      </dsp:nvSpPr>
      <dsp:spPr>
        <a:xfrm>
          <a:off x="5191438" y="2216463"/>
          <a:ext cx="3165391" cy="1899234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Conformité aux cahiers des charges</a:t>
          </a:r>
          <a:endParaRPr lang="fr-FR" sz="2900" kern="1200" dirty="0"/>
        </a:p>
      </dsp:txBody>
      <dsp:txXfrm>
        <a:off x="5191438" y="2216463"/>
        <a:ext cx="3165391" cy="1899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6A4E5-B209-453A-9634-451158260D5B}">
      <dsp:nvSpPr>
        <dsp:cNvPr id="0" name=""/>
        <dsp:cNvSpPr/>
      </dsp:nvSpPr>
      <dsp:spPr>
        <a:xfrm>
          <a:off x="782236" y="252620"/>
          <a:ext cx="5529663" cy="286355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D6A82-F1FB-4643-8A80-A458170CA9FF}">
      <dsp:nvSpPr>
        <dsp:cNvPr id="0" name=""/>
        <dsp:cNvSpPr/>
      </dsp:nvSpPr>
      <dsp:spPr>
        <a:xfrm>
          <a:off x="792547" y="1051985"/>
          <a:ext cx="1447967" cy="1276302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Diagnostic partagé parcours</a:t>
          </a:r>
          <a:endParaRPr lang="fr-FR" sz="1800" b="1" kern="1200" dirty="0"/>
        </a:p>
      </dsp:txBody>
      <dsp:txXfrm>
        <a:off x="854851" y="1114289"/>
        <a:ext cx="1323359" cy="1151694"/>
      </dsp:txXfrm>
    </dsp:sp>
    <dsp:sp modelId="{7641A840-0E1E-43D7-B440-4F072849AEFF}">
      <dsp:nvSpPr>
        <dsp:cNvPr id="0" name=""/>
        <dsp:cNvSpPr/>
      </dsp:nvSpPr>
      <dsp:spPr>
        <a:xfrm>
          <a:off x="2231462" y="1073670"/>
          <a:ext cx="1711862" cy="1276302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Projet territorial de santé mentale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(PTSM)</a:t>
          </a:r>
          <a:endParaRPr lang="fr-FR" sz="1600" b="1" kern="1200" dirty="0"/>
        </a:p>
      </dsp:txBody>
      <dsp:txXfrm>
        <a:off x="2293766" y="1135974"/>
        <a:ext cx="1587254" cy="1151694"/>
      </dsp:txXfrm>
    </dsp:sp>
    <dsp:sp modelId="{1BA77903-97C7-4DD5-8C34-EA082FFAB264}">
      <dsp:nvSpPr>
        <dsp:cNvPr id="0" name=""/>
        <dsp:cNvSpPr/>
      </dsp:nvSpPr>
      <dsp:spPr>
        <a:xfrm>
          <a:off x="3930195" y="1117843"/>
          <a:ext cx="1690363" cy="1144741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Contrat territorial de Santé mentale</a:t>
          </a:r>
          <a:endParaRPr lang="fr-FR" sz="1800" b="1" kern="1200" dirty="0"/>
        </a:p>
      </dsp:txBody>
      <dsp:txXfrm>
        <a:off x="3986077" y="1173725"/>
        <a:ext cx="1578599" cy="10329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E5845-C740-4CB1-A0B8-C5F2D180EE94}">
      <dsp:nvSpPr>
        <dsp:cNvPr id="0" name=""/>
        <dsp:cNvSpPr/>
      </dsp:nvSpPr>
      <dsp:spPr>
        <a:xfrm rot="5400000">
          <a:off x="6884503" y="-2943852"/>
          <a:ext cx="1023984" cy="7017525"/>
        </a:xfrm>
        <a:prstGeom prst="round2SameRect">
          <a:avLst/>
        </a:prstGeom>
        <a:solidFill>
          <a:srgbClr val="E7EFFF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dirty="0" smtClean="0"/>
            <a:t>Prévention du suicide </a:t>
          </a:r>
          <a:endParaRPr lang="fr-F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dirty="0" smtClean="0"/>
            <a:t>Troubles du comportement alimentaire</a:t>
          </a:r>
          <a:endParaRPr lang="fr-F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dirty="0" smtClean="0"/>
            <a:t>Enfants, adolescents et jeunes adultes</a:t>
          </a:r>
          <a:endParaRPr lang="fr-FR" sz="1800" b="0" kern="1200" dirty="0"/>
        </a:p>
      </dsp:txBody>
      <dsp:txXfrm rot="-5400000">
        <a:off x="3887733" y="102905"/>
        <a:ext cx="6967538" cy="924010"/>
      </dsp:txXfrm>
    </dsp:sp>
    <dsp:sp modelId="{1025A813-2CC3-4901-8D61-50F1A3D53B2F}">
      <dsp:nvSpPr>
        <dsp:cNvPr id="0" name=""/>
        <dsp:cNvSpPr/>
      </dsp:nvSpPr>
      <dsp:spPr>
        <a:xfrm>
          <a:off x="59624" y="3592"/>
          <a:ext cx="3828108" cy="1122635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Renforcer notre réponse sur 3 priorités régionales </a:t>
          </a:r>
          <a:endParaRPr lang="fr-FR" sz="2200" b="1" kern="1200" dirty="0"/>
        </a:p>
      </dsp:txBody>
      <dsp:txXfrm>
        <a:off x="114427" y="58395"/>
        <a:ext cx="3718502" cy="1013029"/>
      </dsp:txXfrm>
    </dsp:sp>
    <dsp:sp modelId="{7A58C737-AA5F-43CA-A9D7-55BA3309D67F}">
      <dsp:nvSpPr>
        <dsp:cNvPr id="0" name=""/>
        <dsp:cNvSpPr/>
      </dsp:nvSpPr>
      <dsp:spPr>
        <a:xfrm rot="5400000">
          <a:off x="6909419" y="-1759873"/>
          <a:ext cx="927021" cy="7017525"/>
        </a:xfrm>
        <a:prstGeom prst="round2SameRect">
          <a:avLst/>
        </a:prstGeom>
        <a:solidFill>
          <a:srgbClr val="E7EFFF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fr-FR" sz="2200" b="1" kern="1200" dirty="0"/>
        </a:p>
      </dsp:txBody>
      <dsp:txXfrm rot="-5400000">
        <a:off x="3864168" y="1330631"/>
        <a:ext cx="6972272" cy="836515"/>
      </dsp:txXfrm>
    </dsp:sp>
    <dsp:sp modelId="{7BCDB7C6-84AB-4173-AC6E-F0D75D4D1C74}">
      <dsp:nvSpPr>
        <dsp:cNvPr id="0" name=""/>
        <dsp:cNvSpPr/>
      </dsp:nvSpPr>
      <dsp:spPr>
        <a:xfrm>
          <a:off x="59624" y="1143856"/>
          <a:ext cx="3804542" cy="121008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200" b="1" kern="1200" dirty="0" smtClean="0"/>
            <a:t>Déployer les projets territoriaux et des conseils locaux de santé mentale</a:t>
          </a:r>
          <a:endParaRPr lang="fr-FR" sz="2200" b="1" kern="1200" dirty="0"/>
        </a:p>
      </dsp:txBody>
      <dsp:txXfrm>
        <a:off x="118696" y="1202928"/>
        <a:ext cx="3686398" cy="1091943"/>
      </dsp:txXfrm>
    </dsp:sp>
    <dsp:sp modelId="{227B7E84-8F26-4084-8F78-EDB871B14D4D}">
      <dsp:nvSpPr>
        <dsp:cNvPr id="0" name=""/>
        <dsp:cNvSpPr/>
      </dsp:nvSpPr>
      <dsp:spPr>
        <a:xfrm rot="5400000">
          <a:off x="6838923" y="-528607"/>
          <a:ext cx="1015197" cy="7017525"/>
        </a:xfrm>
        <a:prstGeom prst="round2SameRect">
          <a:avLst/>
        </a:prstGeom>
        <a:solidFill>
          <a:srgbClr val="E7EFF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dirty="0" smtClean="0"/>
            <a:t>Participation effective des représentants d’usagers et entourage</a:t>
          </a:r>
          <a:endParaRPr lang="fr-F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dirty="0" smtClean="0"/>
            <a:t>Soutien à la pair-</a:t>
          </a:r>
          <a:r>
            <a:rPr lang="fr-FR" sz="1800" b="0" kern="1200" dirty="0" err="1" smtClean="0"/>
            <a:t>aidance</a:t>
          </a:r>
          <a:endParaRPr lang="fr-F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dirty="0" smtClean="0"/>
            <a:t>Appui à l’offre de formation à l’attention de l’entourage </a:t>
          </a:r>
          <a:endParaRPr lang="fr-FR" sz="1800" b="0" kern="1200" dirty="0"/>
        </a:p>
      </dsp:txBody>
      <dsp:txXfrm rot="-5400000">
        <a:off x="3837759" y="2522115"/>
        <a:ext cx="6967967" cy="916081"/>
      </dsp:txXfrm>
    </dsp:sp>
    <dsp:sp modelId="{CDF756C1-5AD1-42F7-A854-20DA97EC5469}">
      <dsp:nvSpPr>
        <dsp:cNvPr id="0" name=""/>
        <dsp:cNvSpPr/>
      </dsp:nvSpPr>
      <dsp:spPr>
        <a:xfrm>
          <a:off x="83835" y="2405502"/>
          <a:ext cx="3778134" cy="1129653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Renforcer la place et les droits des usagers et le soutien aux aidants </a:t>
          </a:r>
          <a:endParaRPr lang="fr-FR" sz="2200" b="1" kern="1200" dirty="0"/>
        </a:p>
      </dsp:txBody>
      <dsp:txXfrm>
        <a:off x="138980" y="2460647"/>
        <a:ext cx="3667844" cy="1019363"/>
      </dsp:txXfrm>
    </dsp:sp>
    <dsp:sp modelId="{598AC34E-469D-4211-ABA8-A16F66E34F08}">
      <dsp:nvSpPr>
        <dsp:cNvPr id="0" name=""/>
        <dsp:cNvSpPr/>
      </dsp:nvSpPr>
      <dsp:spPr>
        <a:xfrm rot="5400000">
          <a:off x="6752946" y="796116"/>
          <a:ext cx="1287097" cy="7017525"/>
        </a:xfrm>
        <a:prstGeom prst="round2SameRect">
          <a:avLst/>
        </a:prstGeom>
        <a:solidFill>
          <a:srgbClr val="E7EFFF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dirty="0" smtClean="0"/>
            <a:t>Collaboration entre équipes de soins primaires et de psychiatrie </a:t>
          </a:r>
          <a:endParaRPr lang="fr-F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dirty="0" smtClean="0"/>
            <a:t>Structuration de l’offre de réhabilitation psychosociale </a:t>
          </a:r>
          <a:endParaRPr lang="fr-FR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0" kern="1200" dirty="0" smtClean="0"/>
            <a:t>Coordination des acteurs sanitaires, sociaux et médicosociaux en direction des personnes en situation ou à risque de handicap psy</a:t>
          </a:r>
          <a:endParaRPr lang="fr-FR" sz="1800" b="0" kern="1200" dirty="0"/>
        </a:p>
      </dsp:txBody>
      <dsp:txXfrm rot="-5400000">
        <a:off x="3887733" y="3724161"/>
        <a:ext cx="6954694" cy="1161435"/>
      </dsp:txXfrm>
    </dsp:sp>
    <dsp:sp modelId="{7037F391-46B1-4F02-9632-FC9120E396B5}">
      <dsp:nvSpPr>
        <dsp:cNvPr id="0" name=""/>
        <dsp:cNvSpPr/>
      </dsp:nvSpPr>
      <dsp:spPr>
        <a:xfrm>
          <a:off x="59624" y="3677899"/>
          <a:ext cx="3828108" cy="115888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Accompagner l’évolution de l’offre en santé mentale en support aux parcours </a:t>
          </a:r>
          <a:endParaRPr lang="fr-FR" sz="2200" b="1" kern="1200" dirty="0"/>
        </a:p>
      </dsp:txBody>
      <dsp:txXfrm>
        <a:off x="116196" y="3734471"/>
        <a:ext cx="3714964" cy="1045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COUV_PPT_01_OK.png" TargetMode="External"/><Relationship Id="rId4" Type="http://schemas.openxmlformats.org/officeDocument/2006/relationships/image" Target="../media/image6.wmf"/><Relationship Id="rId5" Type="http://schemas.openxmlformats.org/officeDocument/2006/relationships/image" Target="file://localhost/Users/pixelis/Desktop/pour%20masque%20PPT/marianne-cartouche.wmf" TargetMode="External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file://localhost/Users/pixelis/Desktop/pour%20masque%20PPT/SLIDE_PPT_v1_OK.png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file://localhost/Users/pixelis/Desktop/pour%20masque%20PPT/SLIDE_PPT_v1_OK.png" TargetMode="Externa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file://localhost/Users/pixelis/Desktop/pour%20masque%20PPT/SLIDE_PPT_v2_OK.png" TargetMode="Externa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file://localhost/Users/pixelis/Desktop/pour%20masque%20PPT/SLIDE_PPT_v2_OK.png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file://localhost/Users/pixelis/Desktop/pour%20masque%20PPT/SLIDE_PPT_v2_OK.png" TargetMode="Externa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4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5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84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86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78899" y="6356350"/>
            <a:ext cx="4618652" cy="365125"/>
          </a:xfrm>
          <a:prstGeom prst="rect">
            <a:avLst/>
          </a:prstGeom>
        </p:spPr>
        <p:txBody>
          <a:bodyPr/>
          <a:lstStyle>
            <a:lvl1pPr>
              <a:defRPr lang="fr-FR" sz="1800" b="1" i="0" u="none" strike="noStrike" baseline="30000" smtClean="0"/>
            </a:lvl1pPr>
          </a:lstStyle>
          <a:p>
            <a:endParaRPr dirty="0">
              <a:solidFill>
                <a:prstClr val="black"/>
              </a:solidFill>
            </a:endParaRPr>
          </a:p>
          <a:p>
            <a:r>
              <a:rPr dirty="0">
                <a:solidFill>
                  <a:prstClr val="black"/>
                </a:solidFill>
              </a:rPr>
              <a:t>Formation 42 heures : Dispenser l'éducation thérapeutique du patient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09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2310" y="1709738"/>
            <a:ext cx="1012514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22310" y="4589463"/>
            <a:ext cx="1012514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4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87624" y="1825625"/>
            <a:ext cx="4898572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4816" y="1825625"/>
            <a:ext cx="5008984" cy="4351338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6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6996" y="365125"/>
            <a:ext cx="10198392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56996" y="1681163"/>
            <a:ext cx="51318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56996" y="2505075"/>
            <a:ext cx="5131837" cy="3684588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19460" y="1681163"/>
            <a:ext cx="493592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19460" y="2505075"/>
            <a:ext cx="4935928" cy="3684588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5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7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4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6327" y="457200"/>
            <a:ext cx="372291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66327" y="2057400"/>
            <a:ext cx="372291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86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30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7624" y="457200"/>
            <a:ext cx="358295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87624" y="2057400"/>
            <a:ext cx="358295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6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6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87624" y="365125"/>
            <a:ext cx="7284876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87624" y="6356350"/>
            <a:ext cx="2293776" cy="365125"/>
          </a:xfrm>
          <a:prstGeom prst="rect">
            <a:avLst/>
          </a:prstGeom>
        </p:spPr>
        <p:txBody>
          <a:bodyPr/>
          <a:lstStyle/>
          <a:p>
            <a:fld id="{584973AC-CED4-4289-8BAC-3E2AB5F9D1E9}" type="datetimeFigureOut">
              <a:rPr lang="fr-FR">
                <a:solidFill>
                  <a:prstClr val="black"/>
                </a:solidFill>
              </a:rPr>
              <a:pPr/>
              <a:t>16/05/18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59865" y="535689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1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UV_PPT_01_OK.png" descr="/Users/pixelis/Desktop/pour masque PPT/COUV_PPT_01_OK.pn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1008" y="1"/>
            <a:ext cx="12190992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Aft>
                <a:spcPts val="3600"/>
              </a:spcAft>
              <a:defRPr sz="3200" b="1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3778160"/>
            <a:ext cx="10363200" cy="457200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 smtClean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245593" y="6176617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Agence Nationale d’Appui à la Performance </a:t>
            </a:r>
            <a:b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fr-FR" sz="800" b="1" dirty="0">
                <a:solidFill>
                  <a:srgbClr val="FFFFFF"/>
                </a:solidFill>
                <a:latin typeface="Arial"/>
                <a:cs typeface="Arial"/>
              </a:rPr>
              <a:t>des établissements de santé et médico-sociaux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marianne-cartouche.wmf" descr="/Users/pixelis/Desktop/pour masque PPT/marianne-cartouche.wmf"/>
          <p:cNvPicPr>
            <a:picLocks noChangeAspect="1"/>
          </p:cNvPicPr>
          <p:nvPr userDrawn="1"/>
        </p:nvPicPr>
        <p:blipFill>
          <a:blip r:embed="rId4" r:link="rId5" cstate="print"/>
          <a:stretch>
            <a:fillRect/>
          </a:stretch>
        </p:blipFill>
        <p:spPr>
          <a:xfrm>
            <a:off x="10889275" y="6085412"/>
            <a:ext cx="776651" cy="39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28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urante ANAP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_PPT_v1_OK.png" descr="/Users/pixelis/Desktop/pour masque PPT/SLIDE_PPT_v1_OK.pn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1" y="1"/>
            <a:ext cx="3925500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182965" y="228600"/>
            <a:ext cx="8940800" cy="628632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946400" y="1447800"/>
            <a:ext cx="8940800" cy="4846674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buSzPct val="100000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541338" indent="-185738">
              <a:buSzPct val="100000"/>
              <a:buFont typeface="Arial" pitchFamily="34" charset="0"/>
              <a:buChar char="−"/>
              <a:tabLst>
                <a:tab pos="541338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71596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4"/>
          <p:cNvSpPr txBox="1">
            <a:spLocks/>
          </p:cNvSpPr>
          <p:nvPr userDrawn="1"/>
        </p:nvSpPr>
        <p:spPr>
          <a:xfrm>
            <a:off x="11620539" y="6492876"/>
            <a:ext cx="571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DA1829-6B1F-AC4A-A852-D4F5C95A9EF4}" type="slidenum">
              <a:rPr lang="fr-FR" sz="1000" b="1" smtClean="0">
                <a:solidFill>
                  <a:srgbClr val="36616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b="1" dirty="0">
              <a:solidFill>
                <a:srgbClr val="3661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938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ide anap ve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_PPT_v1_OK.png" descr="/Users/pixelis/Desktop/pour masque PPT/SLIDE_PPT_v1_OK.pn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1" y="1"/>
            <a:ext cx="3925500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182965" y="228600"/>
            <a:ext cx="8940800" cy="628632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 txBox="1">
            <a:spLocks/>
          </p:cNvSpPr>
          <p:nvPr userDrawn="1"/>
        </p:nvSpPr>
        <p:spPr>
          <a:xfrm>
            <a:off x="11620539" y="6492876"/>
            <a:ext cx="571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DA1829-6B1F-AC4A-A852-D4F5C95A9EF4}" type="slidenum">
              <a:rPr lang="fr-FR" b="1" smtClean="0">
                <a:solidFill>
                  <a:srgbClr val="36616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b="1" dirty="0">
              <a:solidFill>
                <a:srgbClr val="3661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04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504" y="85059"/>
            <a:ext cx="12190992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74629" y="709016"/>
            <a:ext cx="1164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 userDrawn="1"/>
        </p:nvSpPr>
        <p:spPr>
          <a:xfrm>
            <a:off x="11620539" y="6492876"/>
            <a:ext cx="571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DA1829-6B1F-AC4A-A852-D4F5C95A9EF4}" type="slidenum">
              <a:rPr lang="fr-FR" sz="1000" b="1" smtClean="0">
                <a:solidFill>
                  <a:srgbClr val="36616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b="1" dirty="0">
              <a:solidFill>
                <a:srgbClr val="36616C"/>
              </a:solidFill>
            </a:endParaRPr>
          </a:p>
        </p:txBody>
      </p:sp>
      <p:sp>
        <p:nvSpPr>
          <p:cNvPr id="7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374629" y="1379560"/>
            <a:ext cx="116400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45850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504" y="85059"/>
            <a:ext cx="12190992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74629" y="709016"/>
            <a:ext cx="1164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 userDrawn="1"/>
        </p:nvSpPr>
        <p:spPr>
          <a:xfrm>
            <a:off x="11620539" y="6492876"/>
            <a:ext cx="571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DA1829-6B1F-AC4A-A852-D4F5C95A9EF4}" type="slidenum">
              <a:rPr lang="fr-FR" sz="1000" b="1" smtClean="0">
                <a:solidFill>
                  <a:srgbClr val="36616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b="1" dirty="0">
              <a:solidFill>
                <a:srgbClr val="36616C"/>
              </a:solidFill>
            </a:endParaRPr>
          </a:p>
        </p:txBody>
      </p:sp>
      <p:sp>
        <p:nvSpPr>
          <p:cNvPr id="7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374629" y="1379560"/>
            <a:ext cx="55056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>
          <a:xfrm>
            <a:off x="6509029" y="1379560"/>
            <a:ext cx="55056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4314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504" y="85059"/>
            <a:ext cx="12190992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374629" y="709016"/>
            <a:ext cx="1164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 txBox="1">
            <a:spLocks/>
          </p:cNvSpPr>
          <p:nvPr userDrawn="1"/>
        </p:nvSpPr>
        <p:spPr>
          <a:xfrm>
            <a:off x="11620539" y="6492876"/>
            <a:ext cx="571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DA1829-6B1F-AC4A-A852-D4F5C95A9EF4}" type="slidenum">
              <a:rPr lang="fr-FR" sz="1000" b="1" smtClean="0">
                <a:solidFill>
                  <a:srgbClr val="36616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b="1" dirty="0">
              <a:solidFill>
                <a:srgbClr val="3661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288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284496" y="40264"/>
            <a:ext cx="10704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95" y="81889"/>
            <a:ext cx="1187608" cy="3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 txBox="1">
            <a:spLocks/>
          </p:cNvSpPr>
          <p:nvPr userDrawn="1"/>
        </p:nvSpPr>
        <p:spPr>
          <a:xfrm>
            <a:off x="11620539" y="6492876"/>
            <a:ext cx="571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DA1829-6B1F-AC4A-A852-D4F5C95A9EF4}" type="slidenum">
              <a:rPr lang="fr-FR" sz="1000" b="1" smtClean="0">
                <a:solidFill>
                  <a:srgbClr val="36616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sz="1000" b="1" dirty="0">
              <a:solidFill>
                <a:srgbClr val="3661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4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72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9F2C-BE37-4C8A-9AD2-35157314B1F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ARS Bretagne- Rencontre régionale du 16 novembre 2016 - Développer ensemble les parcours en santé mentale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41F5-8998-1C40-AECE-9E6A33B2EF7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04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D1F5-3CF7-453B-BCED-CDC1B966486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ARS Bretagne- Rencontre régionale du 16 novembre 2016 - Développer ensemble les parcours en santé mentale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41F5-8998-1C40-AECE-9E6A33B2EF7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453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400" y="220663"/>
            <a:ext cx="108712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5600" y="1547813"/>
            <a:ext cx="47244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53200" y="1547813"/>
            <a:ext cx="47244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471231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3909-B0A9-4797-A504-6CD4949DBCE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ARS Bretagne- Rencontre régionale du 16 novembre 2016 - Développer ensemble les parcours en santé mentale 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B911-37C8-47C2-BB81-13D8AEDFCA7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2905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3F5-EB8C-46D9-B526-05E0C35CA39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34D3-2DC1-45B7-A435-47BCBFC68F9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1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2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9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6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15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7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14" Type="http://schemas.openxmlformats.org/officeDocument/2006/relationships/vmlDrawing" Target="../drawings/vmlDrawing1.vml"/><Relationship Id="rId15" Type="http://schemas.openxmlformats.org/officeDocument/2006/relationships/tags" Target="../tags/tag1.xml"/><Relationship Id="rId16" Type="http://schemas.openxmlformats.org/officeDocument/2006/relationships/oleObject" Target="../embeddings/oleObject1.bin"/><Relationship Id="rId17" Type="http://schemas.openxmlformats.org/officeDocument/2006/relationships/image" Target="../media/image4.emf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32BC7-7631-429B-9EA1-28FA0F9E55C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16/05/18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DA86-87F8-4EF4-8157-80BFD86D62C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1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87624" y="365125"/>
            <a:ext cx="100661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87624" y="1825625"/>
            <a:ext cx="10066176" cy="4116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F3DB-7D08-4BA6-B36D-FE32FB7825E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93" y="-9331"/>
            <a:ext cx="1059277" cy="6858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734" y="5831633"/>
            <a:ext cx="1470265" cy="87118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881" y="6065250"/>
            <a:ext cx="1103981" cy="637563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3729682" y="6323468"/>
            <a:ext cx="4517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aseline="30000" dirty="0">
                <a:solidFill>
                  <a:prstClr val="black"/>
                </a:solidFill>
              </a:rPr>
              <a:t>Education thérapeutique du patient et santé mentale</a:t>
            </a:r>
            <a:endParaRPr lang="fr-FR" sz="2200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889581" y="6333481"/>
            <a:ext cx="2521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prstClr val="black"/>
                </a:solidFill>
              </a:rPr>
              <a:t>20/02/2018</a:t>
            </a:r>
          </a:p>
        </p:txBody>
      </p:sp>
    </p:spTree>
    <p:extLst>
      <p:ext uri="{BB962C8B-B14F-4D97-AF65-F5344CB8AC3E}">
        <p14:creationId xmlns:p14="http://schemas.microsoft.com/office/powerpoint/2010/main" val="17779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iapositive think-cell" r:id="rId16" imgW="360" imgH="360" progId="">
                  <p:embed/>
                </p:oleObj>
              </mc:Choice>
              <mc:Fallback>
                <p:oleObj name="Diapositive think-cell" r:id="rId1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A59B4F-3B87-4636-B6D4-133FDC47DB07}" type="datetime1">
              <a:rPr lang="fr-FR" b="1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16/05/18</a:t>
            </a:fld>
            <a:endParaRPr lang="fr-FR" b="1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ARS Bretagne- Rencontre régionale du 16 novembre 2016 - Développer ensemble les parcours en santé mentale </a:t>
            </a:r>
            <a:endParaRPr lang="fr-FR" b="1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E241F5-8998-1C40-AECE-9E6A33B2EF7A}" type="slidenum">
              <a:rPr lang="fr-FR" b="1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b="1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8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3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52" y="1180217"/>
            <a:ext cx="5107739" cy="439467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177" y="5791219"/>
            <a:ext cx="1440695" cy="85365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622" y="5932967"/>
            <a:ext cx="1232717" cy="711910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6199094" y="2553785"/>
            <a:ext cx="5528601" cy="154120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100" b="1" baseline="30000" dirty="0" smtClean="0">
                <a:solidFill>
                  <a:srgbClr val="94599C"/>
                </a:solidFill>
                <a:latin typeface="Biko" panose="02000000000000000000" pitchFamily="50" charset="0"/>
              </a:rPr>
              <a:t>Education</a:t>
            </a:r>
            <a:r>
              <a:rPr lang="fr-FR" sz="5100" b="1" dirty="0" smtClean="0">
                <a:solidFill>
                  <a:srgbClr val="94599C"/>
                </a:solidFill>
                <a:latin typeface="Biko" panose="02000000000000000000" pitchFamily="50" charset="0"/>
              </a:rPr>
              <a:t> </a:t>
            </a:r>
            <a:r>
              <a:rPr lang="fr-FR" sz="5100" b="1" baseline="30000" dirty="0" smtClean="0">
                <a:solidFill>
                  <a:srgbClr val="94599C"/>
                </a:solidFill>
                <a:latin typeface="Biko" panose="02000000000000000000" pitchFamily="50" charset="0"/>
              </a:rPr>
              <a:t>thérapeutique </a:t>
            </a:r>
            <a:br>
              <a:rPr lang="fr-FR" sz="5100" b="1" baseline="30000" dirty="0" smtClean="0">
                <a:solidFill>
                  <a:srgbClr val="94599C"/>
                </a:solidFill>
                <a:latin typeface="Biko" panose="02000000000000000000" pitchFamily="50" charset="0"/>
              </a:rPr>
            </a:br>
            <a:r>
              <a:rPr lang="fr-FR" sz="5100" b="1" baseline="30000" dirty="0" smtClean="0">
                <a:solidFill>
                  <a:srgbClr val="94599C"/>
                </a:solidFill>
                <a:latin typeface="Biko" panose="02000000000000000000" pitchFamily="50" charset="0"/>
              </a:rPr>
              <a:t>du patient et santé mentale :</a:t>
            </a:r>
            <a:r>
              <a:rPr lang="fr-FR" sz="5100" baseline="30000" dirty="0" smtClean="0">
                <a:solidFill>
                  <a:srgbClr val="94599C"/>
                </a:solidFill>
                <a:latin typeface="Biko" panose="02000000000000000000" pitchFamily="50" charset="0"/>
              </a:rPr>
              <a:t> </a:t>
            </a:r>
            <a:r>
              <a:rPr lang="fr-FR" sz="4900" baseline="30000" dirty="0" smtClean="0">
                <a:solidFill>
                  <a:srgbClr val="94599C"/>
                </a:solidFill>
                <a:latin typeface="Biko" panose="02000000000000000000" pitchFamily="50" charset="0"/>
              </a:rPr>
              <a:t/>
            </a:r>
            <a:br>
              <a:rPr lang="fr-FR" sz="4900" baseline="30000" dirty="0" smtClean="0">
                <a:solidFill>
                  <a:srgbClr val="94599C"/>
                </a:solidFill>
                <a:latin typeface="Biko" panose="02000000000000000000" pitchFamily="50" charset="0"/>
              </a:rPr>
            </a:br>
            <a:r>
              <a:rPr lang="fr-FR" baseline="30000" dirty="0" smtClean="0">
                <a:solidFill>
                  <a:srgbClr val="18A096"/>
                </a:solidFill>
                <a:latin typeface="Biko" panose="02000000000000000000" pitchFamily="50" charset="0"/>
              </a:rPr>
              <a:t>où en sommes-nous en Bretagne ?</a:t>
            </a:r>
            <a:endParaRPr lang="fr-FR" baseline="30000" dirty="0">
              <a:solidFill>
                <a:srgbClr val="18A096"/>
              </a:solidFill>
              <a:latin typeface="Biko" panose="02000000000000000000" pitchFamily="50" charset="0"/>
            </a:endParaRPr>
          </a:p>
        </p:txBody>
      </p:sp>
      <p:sp>
        <p:nvSpPr>
          <p:cNvPr id="10" name="Sous-titre 9"/>
          <p:cNvSpPr txBox="1">
            <a:spLocks/>
          </p:cNvSpPr>
          <p:nvPr/>
        </p:nvSpPr>
        <p:spPr>
          <a:xfrm>
            <a:off x="6321037" y="4961758"/>
            <a:ext cx="5645889" cy="4808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600" dirty="0" smtClean="0">
                <a:solidFill>
                  <a:prstClr val="black"/>
                </a:solidFill>
              </a:rPr>
              <a:t>Journée d’échanges – 20 février 2018</a:t>
            </a:r>
            <a:endParaRPr lang="fr-FR" sz="2600" dirty="0">
              <a:solidFill>
                <a:prstClr val="black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6411430" y="5574887"/>
            <a:ext cx="5077030" cy="0"/>
          </a:xfrm>
          <a:prstGeom prst="line">
            <a:avLst/>
          </a:prstGeom>
          <a:ln>
            <a:solidFill>
              <a:srgbClr val="1896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86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3793" y="273133"/>
            <a:ext cx="9310254" cy="1092530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7030A0"/>
                </a:solidFill>
                <a:latin typeface="+mn-lt"/>
              </a:rPr>
              <a:t>Une action « santé mentale » du </a:t>
            </a:r>
            <a:r>
              <a:rPr lang="fr-FR" sz="3200" dirty="0">
                <a:solidFill>
                  <a:srgbClr val="7030A0"/>
                </a:solidFill>
                <a:latin typeface="+mn-lt"/>
              </a:rPr>
              <a:t>P</a:t>
            </a:r>
            <a:r>
              <a:rPr lang="fr-FR" sz="3200" dirty="0" smtClean="0">
                <a:solidFill>
                  <a:srgbClr val="7030A0"/>
                </a:solidFill>
                <a:latin typeface="+mn-lt"/>
              </a:rPr>
              <a:t>RS 2012-2016  </a:t>
            </a:r>
            <a:br>
              <a:rPr lang="fr-FR" sz="3200" dirty="0" smtClean="0">
                <a:solidFill>
                  <a:srgbClr val="7030A0"/>
                </a:solidFill>
                <a:latin typeface="+mn-lt"/>
              </a:rPr>
            </a:br>
            <a:r>
              <a:rPr lang="fr-FR" sz="3200" dirty="0" smtClean="0">
                <a:solidFill>
                  <a:srgbClr val="7030A0"/>
                </a:solidFill>
                <a:latin typeface="+mn-lt"/>
              </a:rPr>
              <a:t>en phase avec ce mouvement de fond</a:t>
            </a:r>
            <a:endParaRPr lang="fr-FR" sz="3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3797" y="1781300"/>
            <a:ext cx="9369632" cy="4037610"/>
          </a:xfrm>
        </p:spPr>
        <p:txBody>
          <a:bodyPr>
            <a:normAutofit fontScale="92500" lnSpcReduction="10000"/>
          </a:bodyPr>
          <a:lstStyle/>
          <a:p>
            <a:pPr marL="534988" indent="-534988">
              <a:buClr>
                <a:srgbClr val="C00000"/>
              </a:buClr>
              <a:buFont typeface="Wingdings" panose="05000000000000000000" pitchFamily="2" charset="2"/>
              <a:buChar char="è"/>
              <a:tabLst>
                <a:tab pos="534988" algn="l"/>
              </a:tabLst>
            </a:pPr>
            <a:r>
              <a:rPr lang="fr-FR" sz="2400" dirty="0" smtClean="0"/>
              <a:t>Organisation facilitant une approche globale et décloisonnée de la santé mentale</a:t>
            </a:r>
          </a:p>
          <a:p>
            <a:pPr marL="534988" indent="-534988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è"/>
              <a:tabLst>
                <a:tab pos="534988" algn="l"/>
              </a:tabLst>
            </a:pPr>
            <a:r>
              <a:rPr lang="fr-FR" sz="2400" dirty="0" smtClean="0"/>
              <a:t>Travaux sur la coordination des acteurs de santé mentale avec Convergence Bretagne  </a:t>
            </a:r>
          </a:p>
          <a:p>
            <a:pPr marL="534988" indent="-534988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è"/>
              <a:tabLst>
                <a:tab pos="534988" algn="l"/>
              </a:tabLst>
            </a:pPr>
            <a:r>
              <a:rPr lang="fr-FR" sz="2400" dirty="0" smtClean="0"/>
              <a:t>Développement </a:t>
            </a:r>
            <a:r>
              <a:rPr lang="fr-FR" sz="2400" dirty="0"/>
              <a:t>prioritaire de SAMSAH pour les personnes en situation de handicap psychique </a:t>
            </a:r>
          </a:p>
          <a:p>
            <a:pPr marL="534988" indent="-534988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è"/>
              <a:tabLst>
                <a:tab pos="534988" algn="l"/>
              </a:tabLst>
            </a:pPr>
            <a:r>
              <a:rPr lang="fr-FR" sz="2400" dirty="0" smtClean="0"/>
              <a:t>Engagement </a:t>
            </a:r>
            <a:r>
              <a:rPr lang="fr-FR" sz="2400" dirty="0"/>
              <a:t>de l’ARS Bretagne comme région expérimentatrice  sur le projet ANAP « Parcours en psychiatrie et santé mentale »</a:t>
            </a:r>
          </a:p>
          <a:p>
            <a:pPr marL="534988" indent="-534988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è"/>
              <a:tabLst>
                <a:tab pos="534988" algn="l"/>
              </a:tabLst>
            </a:pPr>
            <a:r>
              <a:rPr lang="fr-FR" sz="2400" dirty="0"/>
              <a:t>Appels à candidatures en 2014 et 2016 pour accompagner l’évolution de l’offre en santé mentale </a:t>
            </a:r>
            <a:endParaRPr lang="fr-FR" sz="2400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6657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6388" y="127619"/>
            <a:ext cx="9660462" cy="869909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>
                <a:solidFill>
                  <a:srgbClr val="7030A0"/>
                </a:solidFill>
                <a:latin typeface="+mn-lt"/>
              </a:rPr>
              <a:t>Les orientations « santé mentale » du </a:t>
            </a:r>
            <a:r>
              <a:rPr lang="fr-FR" sz="3200" dirty="0">
                <a:solidFill>
                  <a:srgbClr val="7030A0"/>
                </a:solidFill>
                <a:latin typeface="+mn-lt"/>
              </a:rPr>
              <a:t>P</a:t>
            </a:r>
            <a:r>
              <a:rPr lang="fr-FR" sz="3200" dirty="0" smtClean="0">
                <a:solidFill>
                  <a:srgbClr val="7030A0"/>
                </a:solidFill>
                <a:latin typeface="+mn-lt"/>
              </a:rPr>
              <a:t>RS 2018 – 2022 :  </a:t>
            </a:r>
            <a:br>
              <a:rPr lang="fr-FR" sz="3200" dirty="0" smtClean="0">
                <a:solidFill>
                  <a:srgbClr val="7030A0"/>
                </a:solidFill>
                <a:latin typeface="+mn-lt"/>
              </a:rPr>
            </a:br>
            <a:r>
              <a:rPr lang="fr-FR" sz="3200" dirty="0" smtClean="0">
                <a:solidFill>
                  <a:srgbClr val="7030A0"/>
                </a:solidFill>
                <a:latin typeface="+mn-lt"/>
              </a:rPr>
              <a:t>la poursuite du mouvement autour de 4 grands chantiers</a:t>
            </a:r>
            <a:endParaRPr lang="fr-FR" sz="3200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1076692" y="1246907"/>
          <a:ext cx="10964883" cy="496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957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33153" y="1009403"/>
            <a:ext cx="7303327" cy="5403273"/>
          </a:xfrm>
        </p:spPr>
        <p:txBody>
          <a:bodyPr>
            <a:normAutofit fontScale="85000" lnSpcReduction="20000"/>
          </a:bodyPr>
          <a:lstStyle/>
          <a:p>
            <a:pPr marL="534988" indent="-534988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fr-FR" sz="2600" b="1" dirty="0" smtClean="0">
                <a:solidFill>
                  <a:srgbClr val="7030A0"/>
                </a:solidFill>
              </a:rPr>
              <a:t>Prioritairement au sein de l’offre de réhabilitation psychosociale </a:t>
            </a:r>
            <a:r>
              <a:rPr lang="fr-FR" sz="2600" dirty="0" smtClean="0"/>
              <a:t>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S’adresse </a:t>
            </a:r>
            <a:r>
              <a:rPr lang="fr-FR" dirty="0"/>
              <a:t>aux personnes vivant avec un trouble psychique sévère et chronique</a:t>
            </a:r>
            <a:endParaRPr lang="fr-FR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Ensemble de techniques et de pratiques visant </a:t>
            </a:r>
            <a:r>
              <a:rPr lang="fr-FR" sz="2100" dirty="0" smtClean="0"/>
              <a:t>à :  </a:t>
            </a:r>
          </a:p>
          <a:p>
            <a:pPr lvl="2"/>
            <a:r>
              <a:rPr lang="fr-FR" sz="1900" dirty="0" smtClean="0"/>
              <a:t>Réduire les symptômes de la maladie et les effets secondaires des traitements</a:t>
            </a:r>
          </a:p>
          <a:p>
            <a:pPr lvl="2"/>
            <a:r>
              <a:rPr lang="fr-FR" sz="1900" dirty="0" smtClean="0"/>
              <a:t>Améliorer les compétences sociales </a:t>
            </a:r>
          </a:p>
          <a:p>
            <a:pPr lvl="2"/>
            <a:r>
              <a:rPr lang="fr-FR" sz="1900" dirty="0" smtClean="0"/>
              <a:t>Réduire la stigmatisation et la discrimination</a:t>
            </a:r>
          </a:p>
          <a:p>
            <a:pPr lvl="2"/>
            <a:r>
              <a:rPr lang="fr-FR" sz="1900" dirty="0" smtClean="0"/>
              <a:t>Soutenir les familles</a:t>
            </a:r>
          </a:p>
          <a:p>
            <a:pPr lvl="2"/>
            <a:r>
              <a:rPr lang="fr-FR" sz="1900" dirty="0" smtClean="0"/>
              <a:t>Renforcer le pouvoir d’agir en tant qu’usagers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dirty="0"/>
              <a:t>Enjeu majeur dans le cadre d’une politique visant l’amélioration des parcours de santé et de vie</a:t>
            </a:r>
          </a:p>
          <a:p>
            <a:pPr marL="534988" indent="-534988">
              <a:lnSpc>
                <a:spcPct val="12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fr-FR" sz="2600" b="1" dirty="0">
                <a:solidFill>
                  <a:srgbClr val="7030A0"/>
                </a:solidFill>
              </a:rPr>
              <a:t>Mais aussi </a:t>
            </a:r>
            <a:r>
              <a:rPr lang="fr-FR" sz="2600" dirty="0"/>
              <a:t>dans le cadre de 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dirty="0"/>
              <a:t>L’appui au développement de l’offre de formations à l’attention de l’entourage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dirty="0"/>
              <a:t>La démarche PTSM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fr-FR" sz="22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8455220" y="2291936"/>
            <a:ext cx="3677405" cy="1900051"/>
          </a:xfrm>
          <a:solidFill>
            <a:srgbClr val="D6C9ED"/>
          </a:solidFill>
        </p:spPr>
        <p:txBody>
          <a:bodyPr>
            <a:normAutofit fontScale="85000" lnSpcReduction="20000"/>
          </a:bodyPr>
          <a:lstStyle/>
          <a:p>
            <a:pPr marL="177800" lvl="1" indent="0" algn="ctr">
              <a:buNone/>
            </a:pPr>
            <a:r>
              <a:rPr lang="fr-FR" sz="1800" b="1" dirty="0" smtClean="0">
                <a:solidFill>
                  <a:srgbClr val="002060"/>
                </a:solidFill>
              </a:rPr>
              <a:t>Techniques et pratiques de réhabilitation psychosociale</a:t>
            </a:r>
          </a:p>
          <a:p>
            <a:pPr marL="177800" lvl="1" indent="0"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Remédiation cognitive</a:t>
            </a:r>
          </a:p>
          <a:p>
            <a:pPr marL="177800" lvl="1" indent="0"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Entrainements aux habiletés sociales</a:t>
            </a:r>
          </a:p>
          <a:p>
            <a:pPr marL="177800" lvl="1" indent="0"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Education thérapeutique</a:t>
            </a:r>
          </a:p>
          <a:p>
            <a:pPr marL="177800" lvl="1" indent="0"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Renforcement de l’autonomie</a:t>
            </a:r>
          </a:p>
          <a:p>
            <a:pPr marL="177800" lvl="1" indent="0">
              <a:buNone/>
            </a:pPr>
            <a:r>
              <a:rPr lang="fr-FR" sz="1800" dirty="0">
                <a:solidFill>
                  <a:srgbClr val="002060"/>
                </a:solidFill>
              </a:rPr>
              <a:t>Soutien à </a:t>
            </a:r>
            <a:r>
              <a:rPr lang="fr-FR" sz="1800" dirty="0" smtClean="0">
                <a:solidFill>
                  <a:srgbClr val="002060"/>
                </a:solidFill>
              </a:rPr>
              <a:t>l’emploi</a:t>
            </a:r>
          </a:p>
          <a:p>
            <a:pPr marL="177800" lvl="1" indent="0"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Soutien des familles</a:t>
            </a:r>
            <a:endParaRPr lang="fr-FR" sz="1800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02523" y="71251"/>
            <a:ext cx="11277601" cy="807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fr-FR" sz="2800" b="1" dirty="0" smtClean="0">
                <a:solidFill>
                  <a:srgbClr val="7030A0"/>
                </a:solidFill>
                <a:latin typeface="Calibri" panose="020F0502020204030204"/>
              </a:rPr>
              <a:t>Place de l’ETP dans les orientations « santé mentale » du PRS 2018–2022</a:t>
            </a:r>
            <a:endParaRPr lang="fr-FR" sz="2800" b="1" dirty="0">
              <a:solidFill>
                <a:srgbClr val="7030A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102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3770" y="186997"/>
            <a:ext cx="10402789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+mn-lt"/>
              </a:rPr>
              <a:t>L’intérêt des travaux sur </a:t>
            </a:r>
            <a:r>
              <a:rPr lang="fr-FR" sz="3200" b="1" dirty="0">
                <a:solidFill>
                  <a:srgbClr val="7030A0"/>
                </a:solidFill>
                <a:latin typeface="+mn-lt"/>
              </a:rPr>
              <a:t>l’ETP en santé mentale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3803" y="1520041"/>
            <a:ext cx="9703129" cy="3847606"/>
          </a:xfrm>
        </p:spPr>
        <p:txBody>
          <a:bodyPr>
            <a:normAutofit fontScale="92500" lnSpcReduction="10000"/>
          </a:bodyPr>
          <a:lstStyle/>
          <a:p>
            <a:pPr marL="534988" indent="-534988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fr-FR" sz="2400" dirty="0"/>
              <a:t>Une opportunité pour </a:t>
            </a:r>
          </a:p>
          <a:p>
            <a:pPr marL="971550" lvl="1" indent="-342900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2200" dirty="0" smtClean="0"/>
              <a:t>Reconnaître l’intérêt de l’ETP dans le domaine de la santé mentale </a:t>
            </a:r>
          </a:p>
          <a:p>
            <a:pPr marL="971550"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2200" dirty="0" smtClean="0"/>
              <a:t>Expliciter les points de vigilance à prendre en compte pour l’ETP en santé mentale </a:t>
            </a:r>
          </a:p>
          <a:p>
            <a:pPr marL="534988" indent="-534988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fr-FR" sz="2400" dirty="0"/>
              <a:t>Une visibilité sur : </a:t>
            </a:r>
          </a:p>
          <a:p>
            <a:pPr marL="971550" lvl="1" indent="-3429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2200" dirty="0" smtClean="0"/>
              <a:t>L’état </a:t>
            </a:r>
            <a:r>
              <a:rPr lang="fr-FR" sz="2200" dirty="0"/>
              <a:t>des lieux actuel des programmes autorisés dans le domaine de la santé mentale </a:t>
            </a:r>
          </a:p>
          <a:p>
            <a:pPr marL="971550"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2200" dirty="0" smtClean="0"/>
              <a:t>La </a:t>
            </a:r>
            <a:r>
              <a:rPr lang="fr-FR" sz="2200" dirty="0"/>
              <a:t>réalité de pratiques qui s’en rapprochent sans pour autant rentrer dans la case « Programme autorisé </a:t>
            </a:r>
            <a:r>
              <a:rPr lang="fr-FR" sz="2000" dirty="0"/>
              <a:t>»</a:t>
            </a:r>
          </a:p>
          <a:p>
            <a:pPr marL="534988" indent="-534988">
              <a:lnSpc>
                <a:spcPct val="12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fr-FR" sz="2400" dirty="0" smtClean="0"/>
              <a:t>Le besoin de partager les définitions d’un ensemble de techniques, pratiques, postures, qui font partie de la réhabilitation psychosociale</a:t>
            </a:r>
            <a:endParaRPr lang="fr-FR" sz="2400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7834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44281" y="2272643"/>
            <a:ext cx="8301007" cy="18599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  <a:spcBef>
                <a:spcPts val="1800"/>
              </a:spcBef>
            </a:pPr>
            <a:r>
              <a:rPr lang="fr-FR" sz="4000" b="1" dirty="0">
                <a:solidFill>
                  <a:srgbClr val="96599D"/>
                </a:solidFill>
              </a:rPr>
              <a:t>La place de l’ETP dans la politique régionale de santé de l’ARS Bretagne 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45249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5749" y="270122"/>
            <a:ext cx="10066176" cy="964911"/>
          </a:xfrm>
        </p:spPr>
        <p:txBody>
          <a:bodyPr/>
          <a:lstStyle/>
          <a:p>
            <a:pPr algn="ctr"/>
            <a:r>
              <a:rPr lang="fr-FR" sz="3600" dirty="0">
                <a:solidFill>
                  <a:srgbClr val="7030A0"/>
                </a:solidFill>
                <a:latin typeface="+mn-lt"/>
              </a:rPr>
              <a:t>Cadre national et réglementaire de </a:t>
            </a:r>
            <a:r>
              <a:rPr lang="fr-FR" sz="3600" dirty="0" smtClean="0">
                <a:solidFill>
                  <a:srgbClr val="7030A0"/>
                </a:solidFill>
                <a:latin typeface="+mn-lt"/>
              </a:rPr>
              <a:t>l’ETP</a:t>
            </a:r>
            <a:endParaRPr lang="fr-FR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3162" y="1306286"/>
            <a:ext cx="10035639" cy="477388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r-FR" altLang="fr-FR" sz="1100" b="1" dirty="0" smtClean="0"/>
          </a:p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altLang="fr-FR" sz="3100" b="1" dirty="0" smtClean="0"/>
              <a:t>Un </a:t>
            </a:r>
            <a:r>
              <a:rPr lang="fr-FR" altLang="fr-FR" sz="3100" b="1" dirty="0"/>
              <a:t>enjeu pour la prise en charge des malades chroniques </a:t>
            </a:r>
            <a:r>
              <a:rPr lang="fr-FR" altLang="fr-FR" sz="3100" dirty="0"/>
              <a:t>:</a:t>
            </a:r>
          </a:p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altLang="fr-FR" sz="3100" dirty="0" smtClean="0"/>
              <a:t>L’ETP </a:t>
            </a:r>
            <a:r>
              <a:rPr lang="fr-FR" altLang="fr-FR" sz="3100" dirty="0"/>
              <a:t>est « […] un outil majeur de réussite de la prise en charge globale avec une participation entière et éclairée des patients acteurs de leur santé » - Stratégie Nationale de Santé</a:t>
            </a:r>
          </a:p>
          <a:p>
            <a:pPr marL="857250" indent="-857250" algn="just">
              <a:buClr>
                <a:srgbClr val="002395"/>
              </a:buClr>
              <a:buSzPct val="5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r-FR" altLang="fr-FR" sz="3100" dirty="0"/>
          </a:p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altLang="fr-FR" sz="3100" b="1" dirty="0"/>
              <a:t>Définition HCSP </a:t>
            </a:r>
            <a:r>
              <a:rPr lang="fr-FR" altLang="fr-FR" sz="3100" dirty="0"/>
              <a:t>:</a:t>
            </a:r>
          </a:p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altLang="fr-FR" sz="3100" dirty="0" smtClean="0"/>
              <a:t>«</a:t>
            </a:r>
            <a:r>
              <a:rPr lang="fr-FR" altLang="fr-FR" sz="3100" dirty="0"/>
              <a:t> L’éducation thérapeutique vise à aider les patients à acquérir ou maintenir les compétences dont ils ont besoin pour gérer au mieux leur vie avec une maladie chronique. »</a:t>
            </a:r>
          </a:p>
          <a:p>
            <a:pPr marL="857250" indent="-857250" algn="just">
              <a:buClr>
                <a:srgbClr val="002395"/>
              </a:buClr>
              <a:buSzPct val="5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r-FR" altLang="fr-FR" sz="3100" dirty="0"/>
          </a:p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altLang="fr-FR" sz="3100" b="1" dirty="0"/>
              <a:t>Contexte législatif </a:t>
            </a:r>
            <a:r>
              <a:rPr lang="fr-FR" altLang="fr-FR" sz="3100" dirty="0"/>
              <a:t>:</a:t>
            </a:r>
          </a:p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altLang="fr-FR" sz="3100" dirty="0" smtClean="0"/>
              <a:t>Décret </a:t>
            </a:r>
            <a:r>
              <a:rPr lang="fr-FR" altLang="fr-FR" sz="3100" dirty="0"/>
              <a:t>d’août 2010 et arrêté de janvier 2015 : formalisation des conditions de mise en œuvre des programmes d’ETP</a:t>
            </a:r>
            <a:r>
              <a:rPr lang="fr-FR" altLang="fr-FR" sz="3100" dirty="0" smtClean="0"/>
              <a:t>.</a:t>
            </a:r>
            <a:r>
              <a:rPr lang="fr-FR" altLang="fr-FR" sz="3100" dirty="0"/>
              <a:t> (conformité au cahier des charges ; compétences requises ;  évaluation</a:t>
            </a:r>
            <a:r>
              <a:rPr lang="fr-FR" altLang="fr-FR" sz="2900" dirty="0" smtClean="0"/>
              <a:t>)</a:t>
            </a:r>
            <a:endParaRPr lang="fr-FR" altLang="fr-FR" sz="2900" dirty="0"/>
          </a:p>
        </p:txBody>
      </p:sp>
    </p:spTree>
    <p:extLst>
      <p:ext uri="{BB962C8B-B14F-4D97-AF65-F5344CB8AC3E}">
        <p14:creationId xmlns:p14="http://schemas.microsoft.com/office/powerpoint/2010/main" val="184900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1192461" y="1350612"/>
          <a:ext cx="10066337" cy="411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90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  <a:latin typeface="+mn-lt"/>
              </a:rPr>
              <a:t>Organisation de l’ETP en Bretagne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049" y="1876301"/>
            <a:ext cx="9548750" cy="2885704"/>
          </a:xfrm>
        </p:spPr>
        <p:txBody>
          <a:bodyPr>
            <a:normAutofit fontScale="92500"/>
          </a:bodyPr>
          <a:lstStyle/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r-FR" altLang="fr-FR" sz="1100" b="1" dirty="0" smtClean="0"/>
          </a:p>
          <a:p>
            <a:pPr marL="0" indent="0">
              <a:lnSpc>
                <a:spcPct val="110000"/>
              </a:lnSpc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2400" dirty="0"/>
              <a:t>Une inscription spécifique de l’ETP au sein du Schéma régional de prévention </a:t>
            </a:r>
            <a:r>
              <a:rPr lang="fr-FR" sz="2400" dirty="0" smtClean="0"/>
              <a:t>(PRS1 -2012-2017) : </a:t>
            </a:r>
            <a:endParaRPr lang="fr-FR" sz="2400" dirty="0"/>
          </a:p>
          <a:p>
            <a:pPr marL="1258888" lvl="1" indent="-355600">
              <a:lnSpc>
                <a:spcPct val="110000"/>
              </a:lnSpc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182563" algn="l"/>
                <a:tab pos="903288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</a:tabLst>
              <a:defRPr/>
            </a:pPr>
            <a:r>
              <a:rPr lang="fr-FR" dirty="0" smtClean="0"/>
              <a:t>Organiser </a:t>
            </a:r>
            <a:r>
              <a:rPr lang="fr-FR" dirty="0"/>
              <a:t>l’ETP par territoire de </a:t>
            </a:r>
            <a:r>
              <a:rPr lang="fr-FR" dirty="0" smtClean="0"/>
              <a:t>santé</a:t>
            </a:r>
            <a:endParaRPr lang="fr-FR" dirty="0"/>
          </a:p>
          <a:p>
            <a:pPr marL="1258888" lvl="1" indent="-355600">
              <a:buClr>
                <a:srgbClr val="C00000"/>
              </a:buClr>
              <a:buFont typeface="Wingdings" pitchFamily="2" charset="2"/>
              <a:buChar char="§"/>
              <a:tabLst>
                <a:tab pos="182563" algn="l"/>
                <a:tab pos="903288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</a:tabLst>
              <a:defRPr/>
            </a:pPr>
            <a:r>
              <a:rPr lang="fr-FR" dirty="0" smtClean="0"/>
              <a:t>Informer </a:t>
            </a:r>
            <a:r>
              <a:rPr lang="fr-FR" dirty="0"/>
              <a:t>les acteurs et les patients sur l’offre disponible en ETP par </a:t>
            </a:r>
            <a:r>
              <a:rPr lang="fr-FR" dirty="0" smtClean="0"/>
              <a:t>TS</a:t>
            </a:r>
            <a:endParaRPr lang="fr-FR" dirty="0"/>
          </a:p>
          <a:p>
            <a:pPr marL="1258888" lvl="1" indent="-355600">
              <a:buClr>
                <a:srgbClr val="C00000"/>
              </a:buClr>
              <a:buFont typeface="Wingdings" pitchFamily="2" charset="2"/>
              <a:buChar char="§"/>
              <a:tabLst>
                <a:tab pos="182563" algn="l"/>
                <a:tab pos="903288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</a:tabLst>
              <a:defRPr/>
            </a:pPr>
            <a:r>
              <a:rPr lang="fr-FR" dirty="0" smtClean="0"/>
              <a:t>Garantir </a:t>
            </a:r>
            <a:r>
              <a:rPr lang="fr-FR" dirty="0"/>
              <a:t>une offre d’ETP de </a:t>
            </a:r>
            <a:r>
              <a:rPr lang="fr-FR" dirty="0" smtClean="0"/>
              <a:t>qualité</a:t>
            </a:r>
            <a:endParaRPr lang="fr-FR" dirty="0"/>
          </a:p>
          <a:p>
            <a:pPr marL="1258888" lvl="1" indent="-355600">
              <a:buClr>
                <a:srgbClr val="C00000"/>
              </a:buClr>
              <a:buFont typeface="Wingdings" pitchFamily="2" charset="2"/>
              <a:buChar char="§"/>
              <a:tabLst>
                <a:tab pos="182563" algn="l"/>
                <a:tab pos="903288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</a:tabLst>
              <a:defRPr/>
            </a:pPr>
            <a:r>
              <a:rPr lang="fr-FR" dirty="0" smtClean="0"/>
              <a:t>Organiser </a:t>
            </a:r>
            <a:r>
              <a:rPr lang="fr-FR" dirty="0"/>
              <a:t>les moyens financiers</a:t>
            </a:r>
          </a:p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r-FR" altLang="fr-FR" sz="2900" dirty="0"/>
          </a:p>
        </p:txBody>
      </p:sp>
    </p:spTree>
    <p:extLst>
      <p:ext uri="{BB962C8B-B14F-4D97-AF65-F5344CB8AC3E}">
        <p14:creationId xmlns:p14="http://schemas.microsoft.com/office/powerpoint/2010/main" val="288743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4497" y="222622"/>
            <a:ext cx="10066176" cy="1166792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  <a:latin typeface="+mn-lt"/>
              </a:rPr>
              <a:t>Organisation de l’ETP en Bretagne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421" y="1603171"/>
            <a:ext cx="9691254" cy="444137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altLang="fr-FR" sz="2400" b="1" i="1" dirty="0" smtClean="0"/>
              <a:t>3 </a:t>
            </a:r>
            <a:r>
              <a:rPr lang="fr-FR" altLang="fr-FR" sz="2400" b="1" i="1" dirty="0"/>
              <a:t>niveaux pour répondre aux enjeux régionaux</a:t>
            </a:r>
          </a:p>
          <a:p>
            <a:pPr marL="534988" indent="-357188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5349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</a:tabLst>
            </a:pPr>
            <a:r>
              <a:rPr lang="fr-FR" altLang="fr-FR" sz="2400" b="1" dirty="0" smtClean="0"/>
              <a:t>Opérationnel </a:t>
            </a:r>
            <a:r>
              <a:rPr lang="fr-FR" altLang="fr-FR" sz="2400" b="1" dirty="0"/>
              <a:t>/  </a:t>
            </a:r>
            <a:r>
              <a:rPr lang="fr-FR" altLang="fr-FR" sz="2400" b="1" dirty="0" smtClean="0"/>
              <a:t>proximité </a:t>
            </a:r>
            <a:r>
              <a:rPr lang="fr-FR" altLang="fr-FR" sz="2400" dirty="0" smtClean="0"/>
              <a:t>: </a:t>
            </a:r>
            <a:r>
              <a:rPr lang="fr-FR" altLang="fr-FR" sz="2400" dirty="0"/>
              <a:t>Mise en </a:t>
            </a:r>
            <a:r>
              <a:rPr lang="fr-FR" altLang="fr-FR" sz="2400" dirty="0" smtClean="0"/>
              <a:t>œuvre</a:t>
            </a:r>
            <a:endParaRPr lang="fr-FR" altLang="fr-FR" sz="2400" dirty="0"/>
          </a:p>
          <a:p>
            <a:pPr marL="712788" indent="-712788">
              <a:buSzPct val="55000"/>
              <a:buNone/>
              <a:tabLst>
                <a:tab pos="5349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</a:tabLst>
            </a:pPr>
            <a:r>
              <a:rPr lang="fr-FR" altLang="fr-FR" sz="2400" dirty="0"/>
              <a:t>	</a:t>
            </a:r>
            <a:r>
              <a:rPr lang="fr-FR" altLang="fr-FR" sz="2400" dirty="0" smtClean="0"/>
              <a:t>	Acteurs </a:t>
            </a:r>
            <a:r>
              <a:rPr lang="fr-FR" altLang="fr-FR" sz="2400" dirty="0"/>
              <a:t>de proximité / « effecteurs » : PSP/MSP ; réseaux de santé ; associations ; </a:t>
            </a:r>
            <a:r>
              <a:rPr lang="fr-FR" altLang="fr-FR" sz="2400" dirty="0" smtClean="0"/>
              <a:t>établissements …</a:t>
            </a:r>
            <a:endParaRPr lang="fr-FR" altLang="fr-FR" sz="2400" dirty="0"/>
          </a:p>
          <a:p>
            <a:pPr marL="534988" indent="-357188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5349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</a:tabLst>
            </a:pPr>
            <a:r>
              <a:rPr lang="fr-FR" altLang="fr-FR" sz="2400" b="1" dirty="0"/>
              <a:t>Organisationnel / territoire de santé </a:t>
            </a:r>
          </a:p>
          <a:p>
            <a:pPr marL="0" indent="0">
              <a:buClr>
                <a:srgbClr val="002395"/>
              </a:buClr>
              <a:buSzPct val="55000"/>
              <a:buNone/>
              <a:tabLst>
                <a:tab pos="7127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</a:tabLst>
            </a:pPr>
            <a:r>
              <a:rPr lang="fr-FR" altLang="fr-FR" sz="2400" dirty="0" smtClean="0"/>
              <a:t>	</a:t>
            </a:r>
            <a:r>
              <a:rPr lang="fr-FR" altLang="fr-FR" sz="2400" dirty="0"/>
              <a:t>Plateforme territoriale d’ETP (orientation, maillage, accompagnement)</a:t>
            </a:r>
          </a:p>
          <a:p>
            <a:pPr marL="534988" indent="-357188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534988" algn="l"/>
                <a:tab pos="14493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</a:tabLst>
            </a:pPr>
            <a:r>
              <a:rPr lang="fr-FR" altLang="fr-FR" sz="2400" b="1" dirty="0"/>
              <a:t>Stratégique / Région : </a:t>
            </a:r>
            <a:r>
              <a:rPr lang="fr-FR" altLang="fr-FR" sz="2400" dirty="0"/>
              <a:t>pilotage, autorisation, financement</a:t>
            </a:r>
          </a:p>
          <a:p>
            <a:pPr marL="712788" indent="-712788">
              <a:spcBef>
                <a:spcPts val="400"/>
              </a:spcBef>
              <a:buNone/>
              <a:tabLst>
                <a:tab pos="534988" algn="l"/>
                <a:tab pos="14493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</a:tabLst>
            </a:pPr>
            <a:r>
              <a:rPr lang="fr-FR" altLang="fr-FR" sz="2400" dirty="0"/>
              <a:t>	</a:t>
            </a:r>
            <a:r>
              <a:rPr lang="fr-FR" altLang="fr-FR" sz="2400" dirty="0" smtClean="0"/>
              <a:t>	GTR</a:t>
            </a:r>
            <a:endParaRPr lang="fr-FR" altLang="fr-FR" sz="2400" dirty="0"/>
          </a:p>
          <a:p>
            <a:pPr marL="712788" indent="-712788">
              <a:spcBef>
                <a:spcPts val="400"/>
              </a:spcBef>
              <a:buNone/>
              <a:tabLst>
                <a:tab pos="534988" algn="l"/>
                <a:tab pos="14493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</a:tabLst>
            </a:pPr>
            <a:r>
              <a:rPr lang="fr-FR" altLang="fr-FR" sz="2400" dirty="0"/>
              <a:t>		</a:t>
            </a:r>
            <a:r>
              <a:rPr lang="fr-FR" altLang="fr-FR" sz="2400" dirty="0" smtClean="0"/>
              <a:t>Pôle </a:t>
            </a:r>
            <a:r>
              <a:rPr lang="fr-FR" altLang="fr-FR" sz="2400" dirty="0"/>
              <a:t>régional de ressources </a:t>
            </a:r>
            <a:r>
              <a:rPr lang="fr-FR" altLang="fr-FR" sz="2400" dirty="0" smtClean="0"/>
              <a:t>en </a:t>
            </a:r>
            <a:r>
              <a:rPr lang="fr-FR" altLang="fr-FR" sz="2400" dirty="0"/>
              <a:t>ETP</a:t>
            </a:r>
          </a:p>
          <a:p>
            <a:pPr marL="0" indent="0" algn="just">
              <a:buClr>
                <a:srgbClr val="002395"/>
              </a:buClr>
              <a:buSzPct val="5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315063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9435" y="2272643"/>
            <a:ext cx="8728363" cy="20856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fr-FR" sz="4000" dirty="0"/>
              <a:t>La place de </a:t>
            </a:r>
            <a:r>
              <a:rPr lang="fr-FR" sz="4000" dirty="0" smtClean="0"/>
              <a:t>l’ETP au sein d’une politique de santé </a:t>
            </a:r>
            <a:r>
              <a:rPr lang="fr-FR" sz="4000" dirty="0"/>
              <a:t>mentale </a:t>
            </a:r>
            <a:r>
              <a:rPr lang="fr-FR" sz="4000" dirty="0" smtClean="0"/>
              <a:t>en évolution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12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938147" y="-47500"/>
            <a:ext cx="11210305" cy="820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rgbClr val="6DA400"/>
                </a:solidFill>
                <a:latin typeface="Arial Narrow" panose="020B0606020202030204" pitchFamily="34" charset="0"/>
              </a:rPr>
              <a:t/>
            </a:r>
            <a:br>
              <a:rPr lang="fr-FR" sz="2800" dirty="0" smtClean="0">
                <a:solidFill>
                  <a:srgbClr val="6DA400"/>
                </a:solidFill>
                <a:latin typeface="Arial Narrow" panose="020B0606020202030204" pitchFamily="34" charset="0"/>
              </a:rPr>
            </a:br>
            <a:r>
              <a:rPr lang="fr-FR" sz="3600" dirty="0" smtClean="0">
                <a:solidFill>
                  <a:srgbClr val="7030A0"/>
                </a:solidFill>
                <a:latin typeface="Calibri" panose="020F0502020204030204"/>
              </a:rPr>
              <a:t>Un mouvement de fond au niveau du système de santé</a:t>
            </a:r>
            <a:r>
              <a:rPr lang="fr-FR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/>
            </a:r>
            <a:br>
              <a:rPr lang="fr-FR" sz="2800" dirty="0" smtClean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>
          <a:xfrm>
            <a:off x="1063712" y="902525"/>
            <a:ext cx="4007052" cy="521326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3" indent="-361950" defTabSz="36195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è"/>
              <a:defRPr/>
            </a:pPr>
            <a:endParaRPr lang="fr-FR" sz="9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61950" lvl="3" indent="-361950" defTabSz="361950">
              <a:lnSpc>
                <a:spcPct val="120000"/>
              </a:lnSpc>
              <a:spcBef>
                <a:spcPts val="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è"/>
              <a:defRPr/>
            </a:pPr>
            <a:r>
              <a:rPr lang="fr-FR" dirty="0" smtClean="0">
                <a:solidFill>
                  <a:prstClr val="black"/>
                </a:solidFill>
                <a:cs typeface="Arial" pitchFamily="34" charset="0"/>
              </a:rPr>
              <a:t>Vers </a:t>
            </a:r>
            <a:r>
              <a:rPr lang="fr-FR" dirty="0">
                <a:solidFill>
                  <a:prstClr val="black"/>
                </a:solidFill>
                <a:cs typeface="Arial" pitchFamily="34" charset="0"/>
              </a:rPr>
              <a:t>une meilleure </a:t>
            </a:r>
            <a:r>
              <a:rPr lang="fr-FR" dirty="0" smtClean="0">
                <a:solidFill>
                  <a:prstClr val="black"/>
                </a:solidFill>
                <a:cs typeface="Arial" pitchFamily="34" charset="0"/>
              </a:rPr>
              <a:t>reconnaissance de </a:t>
            </a:r>
            <a:r>
              <a:rPr lang="fr-FR" dirty="0">
                <a:solidFill>
                  <a:prstClr val="black"/>
                </a:solidFill>
                <a:cs typeface="Arial" pitchFamily="34" charset="0"/>
              </a:rPr>
              <a:t>la parole et du rôle de </a:t>
            </a:r>
            <a:r>
              <a:rPr lang="fr-FR" dirty="0" smtClean="0">
                <a:solidFill>
                  <a:prstClr val="black"/>
                </a:solidFill>
                <a:cs typeface="Arial" pitchFamily="34" charset="0"/>
              </a:rPr>
              <a:t>l’usager et de son entourage</a:t>
            </a:r>
          </a:p>
          <a:p>
            <a:pPr marL="361950" lvl="3" indent="-361950" defTabSz="361950">
              <a:lnSpc>
                <a:spcPct val="11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è"/>
              <a:defRPr/>
            </a:pPr>
            <a:r>
              <a:rPr lang="fr-FR" dirty="0" smtClean="0">
                <a:solidFill>
                  <a:prstClr val="black"/>
                </a:solidFill>
                <a:cs typeface="Arial" pitchFamily="34" charset="0"/>
              </a:rPr>
              <a:t>Vers une meilleure place aux politiques de promotion de la santé et de prévention</a:t>
            </a:r>
            <a:endParaRPr lang="fr-FR" dirty="0">
              <a:solidFill>
                <a:prstClr val="black"/>
              </a:solidFill>
              <a:cs typeface="Arial" pitchFamily="34" charset="0"/>
            </a:endParaRPr>
          </a:p>
          <a:p>
            <a:pPr marL="361950" lvl="3" indent="-361950" defTabSz="36195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è"/>
              <a:defRPr/>
            </a:pPr>
            <a:r>
              <a:rPr lang="fr-FR" dirty="0">
                <a:solidFill>
                  <a:prstClr val="black"/>
                </a:solidFill>
                <a:cs typeface="Arial" pitchFamily="34" charset="0"/>
              </a:rPr>
              <a:t>Vers tout ce qui favorise l’autonomie, l’inclusion, l’insertion de la personne dans son environnement de vie </a:t>
            </a:r>
            <a:r>
              <a:rPr lang="fr-FR" dirty="0" smtClean="0">
                <a:solidFill>
                  <a:prstClr val="black"/>
                </a:solidFill>
                <a:cs typeface="Arial" pitchFamily="34" charset="0"/>
              </a:rPr>
              <a:t>ordinaire</a:t>
            </a:r>
          </a:p>
          <a:p>
            <a:pPr marL="361950" lvl="3" indent="-361950" defTabSz="36195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è"/>
              <a:defRPr/>
            </a:pPr>
            <a:r>
              <a:rPr lang="fr-FR" dirty="0" smtClean="0">
                <a:solidFill>
                  <a:prstClr val="black"/>
                </a:solidFill>
                <a:cs typeface="Arial" pitchFamily="34" charset="0"/>
              </a:rPr>
              <a:t>Vers un ensemble de réponses diversifiées, et une plus grande souplesse dans les passages entre ces réponses en fonction de l’évolution des besoins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5197685" y="3020889"/>
            <a:ext cx="668726" cy="422694"/>
          </a:xfrm>
          <a:prstGeom prst="rightArrow">
            <a:avLst/>
          </a:prstGeom>
          <a:solidFill>
            <a:srgbClr val="D6C9E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>
          <a:xfrm>
            <a:off x="5985164" y="822603"/>
            <a:ext cx="6163287" cy="53406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85725" lvl="3" algn="ctr" defTabSz="457200">
              <a:buClr>
                <a:srgbClr val="C00000"/>
              </a:buClr>
              <a:tabLst>
                <a:tab pos="446088" algn="l"/>
              </a:tabLst>
              <a:defRPr/>
            </a:pPr>
            <a:endParaRPr lang="fr-FR" sz="300" dirty="0">
              <a:solidFill>
                <a:srgbClr val="6DA400"/>
              </a:solidFill>
              <a:latin typeface="Calibri Light" panose="020F0302020204030204"/>
              <a:cs typeface="Arial" charset="0"/>
            </a:endParaRPr>
          </a:p>
          <a:p>
            <a:pPr marL="85725" lvl="3" algn="ctr" defTabSz="457200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tabLst>
                <a:tab pos="446088" algn="l"/>
              </a:tabLst>
              <a:defRPr/>
            </a:pPr>
            <a:r>
              <a:rPr lang="fr-FR" sz="11200" b="1" dirty="0">
                <a:solidFill>
                  <a:srgbClr val="96599D"/>
                </a:solidFill>
                <a:cs typeface="Arial" charset="0"/>
              </a:rPr>
              <a:t>Une traduction</a:t>
            </a:r>
          </a:p>
          <a:p>
            <a:pPr marL="273050" lvl="3" indent="-273050" defTabSz="361950">
              <a:lnSpc>
                <a:spcPct val="120000"/>
              </a:lnSpc>
              <a:buClr>
                <a:srgbClr val="CC3300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fr-FR" sz="8000" b="1" dirty="0">
                <a:solidFill>
                  <a:prstClr val="black"/>
                </a:solidFill>
              </a:rPr>
              <a:t>Dans les textes </a:t>
            </a:r>
            <a:r>
              <a:rPr lang="fr-FR" sz="8000" dirty="0">
                <a:solidFill>
                  <a:prstClr val="black"/>
                </a:solidFill>
              </a:rPr>
              <a:t>: LMSS 2016, SNS 2017</a:t>
            </a:r>
          </a:p>
          <a:p>
            <a:pPr marL="273050" lvl="3" indent="-273050" defTabSz="36195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8000" b="1" dirty="0">
                <a:solidFill>
                  <a:prstClr val="black"/>
                </a:solidFill>
              </a:rPr>
              <a:t>Dans </a:t>
            </a:r>
            <a:r>
              <a:rPr lang="fr-FR" sz="8000" b="1" dirty="0">
                <a:solidFill>
                  <a:prstClr val="black"/>
                </a:solidFill>
                <a:cs typeface="Arial" pitchFamily="34" charset="0"/>
              </a:rPr>
              <a:t>la place donnée aux parcours de santé et de vie </a:t>
            </a:r>
            <a:r>
              <a:rPr lang="fr-FR" sz="8000" dirty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fr-FR" sz="9600" dirty="0">
              <a:solidFill>
                <a:prstClr val="black"/>
              </a:solidFill>
              <a:cs typeface="Arial" pitchFamily="34" charset="0"/>
            </a:endParaRPr>
          </a:p>
          <a:p>
            <a:pPr marL="712788" lvl="4" indent="-357188" defTabSz="36195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fr-FR" sz="7200" dirty="0">
                <a:solidFill>
                  <a:prstClr val="black"/>
                </a:solidFill>
                <a:cs typeface="Arial" pitchFamily="34" charset="0"/>
              </a:rPr>
              <a:t>Partir des besoins des personnes et viser l’accès de la personne au bon endroit au bon moment avec l’information utile</a:t>
            </a:r>
          </a:p>
          <a:p>
            <a:pPr marL="712788" lvl="4" indent="-357188" defTabSz="36195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fr-FR" sz="7200" dirty="0">
                <a:solidFill>
                  <a:prstClr val="black"/>
                </a:solidFill>
                <a:cs typeface="Arial" pitchFamily="34" charset="0"/>
              </a:rPr>
              <a:t>Favoriser les modes de prise en charge qui maintiennent l’autonomie </a:t>
            </a:r>
          </a:p>
          <a:p>
            <a:pPr marL="712788" lvl="4" indent="-357188" defTabSz="36195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fr-FR" sz="7200" dirty="0">
                <a:solidFill>
                  <a:prstClr val="black"/>
                </a:solidFill>
              </a:rPr>
              <a:t>Renforcer les coordinations et coopérations entre acteurs</a:t>
            </a:r>
          </a:p>
          <a:p>
            <a:pPr marL="355600" lvl="3" indent="-355600" defTabSz="457200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lang="fr-FR" sz="8000" b="1" dirty="0">
                <a:solidFill>
                  <a:prstClr val="black"/>
                </a:solidFill>
              </a:rPr>
              <a:t>Dans les politiques publiques </a:t>
            </a:r>
            <a:r>
              <a:rPr lang="fr-FR" sz="8000" dirty="0">
                <a:solidFill>
                  <a:prstClr val="black"/>
                </a:solidFill>
              </a:rPr>
              <a:t>: </a:t>
            </a:r>
          </a:p>
          <a:p>
            <a:pPr marL="704850" lvl="4" indent="-342900" defTabSz="45720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Ø"/>
              <a:tabLst>
                <a:tab pos="266700" algn="l"/>
              </a:tabLst>
              <a:defRPr/>
            </a:pPr>
            <a:r>
              <a:rPr lang="fr-FR" sz="7200" dirty="0">
                <a:solidFill>
                  <a:prstClr val="black"/>
                </a:solidFill>
                <a:cs typeface="Arial" pitchFamily="34" charset="0"/>
              </a:rPr>
              <a:t>La réponse accompagnée pour tous en faveur des personnes en situation de handicap</a:t>
            </a:r>
          </a:p>
          <a:p>
            <a:pPr marL="704850" lvl="4" indent="-342900" defTabSz="45720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Ø"/>
              <a:tabLst>
                <a:tab pos="266700" algn="l"/>
              </a:tabLst>
              <a:defRPr/>
            </a:pPr>
            <a:r>
              <a:rPr lang="fr-FR" sz="7200" dirty="0">
                <a:solidFill>
                  <a:prstClr val="black"/>
                </a:solidFill>
                <a:cs typeface="Arial" pitchFamily="34" charset="0"/>
              </a:rPr>
              <a:t>La méthode d’intégration en faveur des personnes âgées</a:t>
            </a:r>
          </a:p>
          <a:p>
            <a:pPr marL="704850" lvl="4" indent="-342900" defTabSz="457200">
              <a:lnSpc>
                <a:spcPct val="120000"/>
              </a:lnSpc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Ø"/>
              <a:tabLst>
                <a:tab pos="266700" algn="l"/>
              </a:tabLst>
              <a:defRPr/>
            </a:pPr>
            <a:r>
              <a:rPr lang="fr-FR" sz="7200" dirty="0">
                <a:solidFill>
                  <a:prstClr val="black"/>
                </a:solidFill>
                <a:cs typeface="Arial" pitchFamily="34" charset="0"/>
              </a:rPr>
              <a:t>Les plateformes territoriales d’appui</a:t>
            </a:r>
          </a:p>
        </p:txBody>
      </p:sp>
    </p:spTree>
    <p:extLst>
      <p:ext uri="{BB962C8B-B14F-4D97-AF65-F5344CB8AC3E}">
        <p14:creationId xmlns:p14="http://schemas.microsoft.com/office/powerpoint/2010/main" val="207278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B911-37C8-47C2-BB81-13D8AEDFCA7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1422" y="1188686"/>
            <a:ext cx="5889995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ts val="18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b="1" dirty="0">
                <a:solidFill>
                  <a:srgbClr val="7030A0"/>
                </a:solidFill>
              </a:rPr>
              <a:t>L’article 69 de la loi de modernisation du système de santé</a:t>
            </a:r>
            <a:r>
              <a:rPr lang="fr-FR" sz="2400" dirty="0">
                <a:solidFill>
                  <a:srgbClr val="96599D"/>
                </a:solidFill>
              </a:rPr>
              <a:t>: </a:t>
            </a:r>
            <a:r>
              <a:rPr lang="fr-FR" sz="2400" dirty="0">
                <a:solidFill>
                  <a:prstClr val="black"/>
                </a:solidFill>
              </a:rPr>
              <a:t>vers une politique territorialisée de santé mentale </a:t>
            </a:r>
          </a:p>
          <a:p>
            <a:pPr marL="628650" lvl="2" indent="-273050" fontAlgn="base">
              <a:spcBef>
                <a:spcPts val="600"/>
              </a:spcBef>
              <a:spcAft>
                <a:spcPct val="0"/>
              </a:spcAft>
              <a:buClr>
                <a:srgbClr val="6CA52D"/>
              </a:buClr>
              <a:buFont typeface="Calibri" panose="020F0502020204030204" pitchFamily="34" charset="0"/>
              <a:buChar char="─"/>
              <a:defRPr/>
            </a:pPr>
            <a:r>
              <a:rPr lang="fr-FR" sz="2000" dirty="0">
                <a:solidFill>
                  <a:prstClr val="black"/>
                </a:solidFill>
              </a:rPr>
              <a:t>Périmètre large </a:t>
            </a:r>
            <a:r>
              <a:rPr lang="fr-FR" dirty="0">
                <a:solidFill>
                  <a:prstClr val="black"/>
                </a:solidFill>
              </a:rPr>
              <a:t>(prévention, diagnostic, soins, réadaptation et réinsertion sociale)</a:t>
            </a:r>
          </a:p>
          <a:p>
            <a:pPr marL="628650" lvl="2" indent="-273050" fontAlgn="base">
              <a:spcBef>
                <a:spcPts val="600"/>
              </a:spcBef>
              <a:spcAft>
                <a:spcPct val="0"/>
              </a:spcAft>
              <a:buClr>
                <a:srgbClr val="6CA52D"/>
              </a:buClr>
              <a:buFont typeface="Calibri" panose="020F0502020204030204" pitchFamily="34" charset="0"/>
              <a:buChar char="─"/>
              <a:defRPr/>
            </a:pPr>
            <a:r>
              <a:rPr lang="fr-FR" sz="2000" dirty="0">
                <a:solidFill>
                  <a:prstClr val="black"/>
                </a:solidFill>
              </a:rPr>
              <a:t>Partenariale, territoriale et centrée sur les parcours</a:t>
            </a:r>
          </a:p>
          <a:p>
            <a:pPr marL="628650" lvl="2" indent="-273050" fontAlgn="base">
              <a:spcBef>
                <a:spcPts val="600"/>
              </a:spcBef>
              <a:spcAft>
                <a:spcPct val="0"/>
              </a:spcAft>
              <a:buClr>
                <a:srgbClr val="6CA52D"/>
              </a:buClr>
              <a:buFont typeface="Calibri" panose="020F0502020204030204" pitchFamily="34" charset="0"/>
              <a:buChar char="─"/>
              <a:defRPr/>
            </a:pPr>
            <a:r>
              <a:rPr lang="fr-FR" sz="2000" dirty="0">
                <a:solidFill>
                  <a:prstClr val="black"/>
                </a:solidFill>
              </a:rPr>
              <a:t>Une organisation spécifique </a:t>
            </a:r>
            <a:r>
              <a:rPr lang="fr-FR" sz="2000" b="1" dirty="0">
                <a:solidFill>
                  <a:prstClr val="black"/>
                </a:solidFill>
              </a:rPr>
              <a:t>: 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28311" y="1193136"/>
            <a:ext cx="505196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3" indent="-324000">
              <a:spcBef>
                <a:spcPts val="6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2400" b="1" dirty="0">
                <a:solidFill>
                  <a:srgbClr val="7030A0"/>
                </a:solidFill>
                <a:cs typeface="Arial" pitchFamily="34" charset="0"/>
              </a:rPr>
              <a:t>La stratégie nationale de santé </a:t>
            </a:r>
            <a:r>
              <a:rPr lang="fr-FR" sz="2400" dirty="0">
                <a:solidFill>
                  <a:prstClr val="black"/>
                </a:solidFill>
                <a:cs typeface="Arial" pitchFamily="34" charset="0"/>
              </a:rPr>
              <a:t>reprend cette volonté politique à travers un objectif spécifique : « Améliorer la transversalité et la continuité des parcours en santé mentale »</a:t>
            </a:r>
          </a:p>
          <a:p>
            <a:pPr marL="361950" lvl="3" indent="-361950">
              <a:lnSpc>
                <a:spcPct val="120000"/>
              </a:lnSpc>
              <a:spcBef>
                <a:spcPts val="1800"/>
              </a:spcBef>
              <a:buClr>
                <a:srgbClr val="CC33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2400" b="1" dirty="0">
                <a:solidFill>
                  <a:srgbClr val="7030A0"/>
                </a:solidFill>
                <a:cs typeface="Arial" pitchFamily="34" charset="0"/>
              </a:rPr>
              <a:t>La stratégie quinquennale de l’évolution de l’offre médicosociale </a:t>
            </a:r>
            <a:r>
              <a:rPr lang="fr-FR" sz="2400" dirty="0">
                <a:solidFill>
                  <a:prstClr val="black"/>
                </a:solidFill>
                <a:cs typeface="Arial" pitchFamily="34" charset="0"/>
              </a:rPr>
              <a:t>prévoit un ensemble d’actions sur le handicap psychique, en cohérence avec la démarche PTSM</a:t>
            </a:r>
            <a:r>
              <a:rPr lang="fr-FR" sz="2000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</p:txBody>
      </p:sp>
      <p:graphicFrame>
        <p:nvGraphicFramePr>
          <p:cNvPr id="8" name="Diagramme 7"/>
          <p:cNvGraphicFramePr/>
          <p:nvPr>
            <p:extLst/>
          </p:nvPr>
        </p:nvGraphicFramePr>
        <p:xfrm>
          <a:off x="-196861" y="3667244"/>
          <a:ext cx="6311900" cy="3190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Connecteur droit avec flèche 8"/>
          <p:cNvCxnSpPr/>
          <p:nvPr/>
        </p:nvCxnSpPr>
        <p:spPr>
          <a:xfrm flipH="1">
            <a:off x="4293219" y="777495"/>
            <a:ext cx="604416" cy="22928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6269511" y="773510"/>
            <a:ext cx="558800" cy="22928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re 2"/>
          <p:cNvSpPr txBox="1">
            <a:spLocks/>
          </p:cNvSpPr>
          <p:nvPr/>
        </p:nvSpPr>
        <p:spPr>
          <a:xfrm>
            <a:off x="838199" y="0"/>
            <a:ext cx="10058401" cy="8207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>
                <a:solidFill>
                  <a:srgbClr val="7030A0"/>
                </a:solidFill>
              </a:rPr>
              <a:t>Un mouvement de fond qui concerne la </a:t>
            </a:r>
            <a:r>
              <a:rPr lang="fr-FR" sz="3200" dirty="0">
                <a:solidFill>
                  <a:srgbClr val="7030A0"/>
                </a:solidFill>
              </a:rPr>
              <a:t>santé mentale</a:t>
            </a:r>
          </a:p>
        </p:txBody>
      </p:sp>
    </p:spTree>
    <p:extLst>
      <p:ext uri="{BB962C8B-B14F-4D97-AF65-F5344CB8AC3E}">
        <p14:creationId xmlns:p14="http://schemas.microsoft.com/office/powerpoint/2010/main" val="353461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Graphic spid="8" grpId="0">
        <p:bldAsOne/>
      </p:bldGraphic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0407_modèle présentation type Anap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805</Words>
  <Application>Microsoft Macintosh PowerPoint</Application>
  <PresentationFormat>Personnalisé</PresentationFormat>
  <Paragraphs>111</Paragraphs>
  <Slides>13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1_Conception personnalisée</vt:lpstr>
      <vt:lpstr>Conception personnalisée</vt:lpstr>
      <vt:lpstr>10407_modèle présentation type Anap</vt:lpstr>
      <vt:lpstr>Diapositive think-cell</vt:lpstr>
      <vt:lpstr>Présentation PowerPoint</vt:lpstr>
      <vt:lpstr>Présentation PowerPoint</vt:lpstr>
      <vt:lpstr>Cadre national et réglementaire de l’ETP</vt:lpstr>
      <vt:lpstr>Présentation PowerPoint</vt:lpstr>
      <vt:lpstr>Organisation de l’ETP en Bretagne</vt:lpstr>
      <vt:lpstr>Organisation de l’ETP en Bretagne</vt:lpstr>
      <vt:lpstr>Présentation PowerPoint</vt:lpstr>
      <vt:lpstr>Présentation PowerPoint</vt:lpstr>
      <vt:lpstr>Présentation PowerPoint</vt:lpstr>
      <vt:lpstr>Une action « santé mentale » du PRS 2012-2016   en phase avec ce mouvement de fond</vt:lpstr>
      <vt:lpstr>Les orientations « santé mentale » du PRS 2018 – 2022 :   la poursuite du mouvement autour de 4 grands chantiers</vt:lpstr>
      <vt:lpstr>Présentation PowerPoint</vt:lpstr>
      <vt:lpstr>L’intérêt des travaux sur l’ETP en santé mentale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Anne-Sophie Riou</dc:creator>
  <cp:lastModifiedBy>alexandre bourdeu</cp:lastModifiedBy>
  <cp:revision>2</cp:revision>
  <dcterms:created xsi:type="dcterms:W3CDTF">2018-05-15T15:54:57Z</dcterms:created>
  <dcterms:modified xsi:type="dcterms:W3CDTF">2018-05-16T08:11:45Z</dcterms:modified>
</cp:coreProperties>
</file>